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handoutMasterIdLst>
    <p:handoutMasterId r:id="rId24"/>
  </p:handoutMasterIdLst>
  <p:sldIdLst>
    <p:sldId id="256" r:id="rId2"/>
    <p:sldId id="288" r:id="rId3"/>
    <p:sldId id="289" r:id="rId4"/>
    <p:sldId id="290" r:id="rId5"/>
    <p:sldId id="287" r:id="rId6"/>
    <p:sldId id="292" r:id="rId7"/>
    <p:sldId id="293" r:id="rId8"/>
    <p:sldId id="294" r:id="rId9"/>
    <p:sldId id="295" r:id="rId10"/>
    <p:sldId id="296" r:id="rId11"/>
    <p:sldId id="297" r:id="rId12"/>
    <p:sldId id="299" r:id="rId13"/>
    <p:sldId id="298" r:id="rId14"/>
    <p:sldId id="300" r:id="rId15"/>
    <p:sldId id="301" r:id="rId16"/>
    <p:sldId id="302" r:id="rId17"/>
    <p:sldId id="303" r:id="rId18"/>
    <p:sldId id="307" r:id="rId19"/>
    <p:sldId id="304" r:id="rId20"/>
    <p:sldId id="306" r:id="rId21"/>
    <p:sldId id="305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99" autoAdjust="0"/>
    <p:restoredTop sz="83432" autoAdjust="0"/>
  </p:normalViewPr>
  <p:slideViewPr>
    <p:cSldViewPr>
      <p:cViewPr>
        <p:scale>
          <a:sx n="80" d="100"/>
          <a:sy n="80" d="100"/>
        </p:scale>
        <p:origin x="-1872" y="-3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AA5E94-FC75-40E8-A7C0-E9B360B99117}" type="datetimeFigureOut">
              <a:rPr lang="en-CA" smtClean="0"/>
              <a:pPr/>
              <a:t>04/03/2014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395CF8-4647-4962-B5E6-1F2AB5B3CA4A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86036707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369C4B-03A5-4A44-9EA3-A057C1FBAA60}" type="datetimeFigureOut">
              <a:rPr lang="en-CA" smtClean="0"/>
              <a:pPr/>
              <a:t>04/03/2014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D8F175-4851-42FA-B6BC-BBAEDC3C13FA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57835915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D8F175-4851-42FA-B6BC-BBAEDC3C13FA}" type="slidenum">
              <a:rPr lang="en-CA" smtClean="0"/>
              <a:pPr/>
              <a:t>1</a:t>
            </a:fld>
            <a:endParaRPr lang="en-CA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459344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Key points to consider when setting up blogs or journals:</a:t>
            </a:r>
          </a:p>
          <a:p>
            <a:r>
              <a:rPr lang="en-CA" dirty="0" smtClean="0"/>
              <a:t>When choosing to use a blog or journal in your unit be sure why you are using it / what you are trying to achieve or assess</a:t>
            </a:r>
          </a:p>
          <a:p>
            <a:r>
              <a:rPr lang="en-CA" dirty="0" smtClean="0"/>
              <a:t>Include an explanation of how to make a blog or journal entry</a:t>
            </a:r>
          </a:p>
          <a:p>
            <a:r>
              <a:rPr lang="en-CA" dirty="0" smtClean="0"/>
              <a:t>Include in your introduction to the students information on how often you will be reviewing the blog or journal</a:t>
            </a:r>
          </a:p>
          <a:p>
            <a:r>
              <a:rPr lang="en-CA" dirty="0" smtClean="0"/>
              <a:t>Communicate (or include as part of your assessment induction) an expectation of how long postings should be and how frequently posting should occur</a:t>
            </a:r>
          </a:p>
          <a:p>
            <a:r>
              <a:rPr lang="en-CA" dirty="0" smtClean="0"/>
              <a:t>If using for assessment – include a matrix and explanation of how blogs will be marked</a:t>
            </a:r>
          </a:p>
          <a:p>
            <a:r>
              <a:rPr lang="en-CA" dirty="0" smtClean="0"/>
              <a:t>Be active in the blog or journal, writing replies and responding to people’s posts. Ask questions to encourage deeper thinking</a:t>
            </a:r>
          </a:p>
          <a:p>
            <a:endParaRPr lang="en-CA" dirty="0" smtClean="0"/>
          </a:p>
          <a:p>
            <a:endParaRPr lang="en-CA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D8F175-4851-42FA-B6BC-BBAEDC3C13FA}" type="slidenum">
              <a:rPr lang="en-CA" smtClean="0"/>
              <a:pPr/>
              <a:t>13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228341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Science___   Art___   Nutrition Education___  Food Preparation___   Literacy___ Math__  Technology__  Dramatic Play__  Sociodrama__  Social Studies__   Movement__   Music __</a:t>
            </a:r>
          </a:p>
          <a:p>
            <a:r>
              <a:rPr lang="en-CA" dirty="0" smtClean="0"/>
              <a:t>Movement and Music___  Nature Play ___</a:t>
            </a:r>
          </a:p>
          <a:p>
            <a:endParaRPr lang="en-CA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D8F175-4851-42FA-B6BC-BBAEDC3C13FA}" type="slidenum">
              <a:rPr lang="en-CA" smtClean="0"/>
              <a:pPr/>
              <a:t>16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623571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CA" altLang="en-US" dirty="0" smtClean="0"/>
              <a:t>Practical</a:t>
            </a:r>
            <a:r>
              <a:rPr lang="en-CA" altLang="en-US" baseline="0" dirty="0" smtClean="0"/>
              <a:t> skill used in guiding children’s behaviour – is to be demonstrated on practicum</a:t>
            </a:r>
          </a:p>
          <a:p>
            <a:endParaRPr lang="en-CA" altLang="en-US" dirty="0" smtClean="0"/>
          </a:p>
          <a:p>
            <a:r>
              <a:rPr lang="en-CA" altLang="en-US" dirty="0" smtClean="0"/>
              <a:t>Information sheet provided outlining</a:t>
            </a:r>
            <a:r>
              <a:rPr lang="en-CA" altLang="en-US" baseline="0" dirty="0" smtClean="0"/>
              <a:t> each step in the process</a:t>
            </a:r>
          </a:p>
          <a:p>
            <a:endParaRPr lang="en-CA" altLang="en-US" baseline="0" dirty="0" smtClean="0"/>
          </a:p>
          <a:p>
            <a:r>
              <a:rPr lang="en-CA" altLang="en-US" baseline="0" dirty="0" smtClean="0"/>
              <a:t>Go through process together – one step at a time – using a scenario as a basis</a:t>
            </a:r>
          </a:p>
          <a:p>
            <a:endParaRPr lang="en-CA" altLang="en-US" baseline="0" dirty="0" smtClean="0"/>
          </a:p>
          <a:p>
            <a:r>
              <a:rPr lang="en-CA" altLang="en-US" baseline="0" dirty="0" smtClean="0"/>
              <a:t>Students provided with scenarios – placed into groups </a:t>
            </a:r>
          </a:p>
          <a:p>
            <a:r>
              <a:rPr lang="en-CA" altLang="en-US" baseline="0" dirty="0" smtClean="0"/>
              <a:t>– apply knowledge by role playing facilitating problem solving  with children </a:t>
            </a:r>
          </a:p>
          <a:p>
            <a:pPr marL="171450" indent="-171450">
              <a:buFontTx/>
              <a:buChar char="-"/>
            </a:pPr>
            <a:r>
              <a:rPr lang="en-CA" altLang="en-US" baseline="0" dirty="0" smtClean="0"/>
              <a:t>and role playing solving the problem for children (wrong way)</a:t>
            </a:r>
          </a:p>
          <a:p>
            <a:pPr marL="171450" indent="-171450">
              <a:buFontTx/>
              <a:buChar char="-"/>
            </a:pPr>
            <a:endParaRPr lang="en-CA" altLang="en-US" baseline="0" dirty="0" smtClean="0"/>
          </a:p>
          <a:p>
            <a:pPr marL="171450" indent="-171450">
              <a:buFontTx/>
              <a:buChar char="-"/>
            </a:pPr>
            <a:r>
              <a:rPr lang="en-CA" altLang="en-US" baseline="0" dirty="0" smtClean="0"/>
              <a:t>Discuss/share how each approach supported children’s development of self regulation and independence</a:t>
            </a:r>
          </a:p>
          <a:p>
            <a:pPr marL="171450" indent="-171450">
              <a:buFontTx/>
              <a:buChar char="-"/>
            </a:pPr>
            <a:r>
              <a:rPr lang="en-CA" altLang="en-US" baseline="0" dirty="0" smtClean="0"/>
              <a:t>Discuss children’s viewpoint of being supported in problem solving approach compared to having problem solved for them</a:t>
            </a:r>
            <a:endParaRPr lang="en-CA" altLang="en-US" dirty="0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F479C48-1037-4BAE-AAF8-AB81610B940B}" type="slidenum">
              <a:rPr lang="en-US" smtClean="0"/>
              <a:pPr>
                <a:defRPr/>
              </a:pPr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CA" altLang="en-US" dirty="0" smtClean="0"/>
              <a:t>Practical</a:t>
            </a:r>
            <a:r>
              <a:rPr lang="en-CA" altLang="en-US" baseline="0" dirty="0" smtClean="0"/>
              <a:t> </a:t>
            </a:r>
            <a:r>
              <a:rPr lang="en-CA" altLang="en-US" baseline="0" dirty="0" smtClean="0"/>
              <a:t>skill used in guiding children’s behaviour – is to be demonstrated on practicum</a:t>
            </a:r>
          </a:p>
          <a:p>
            <a:endParaRPr lang="en-CA" altLang="en-US" dirty="0" smtClean="0"/>
          </a:p>
          <a:p>
            <a:r>
              <a:rPr lang="en-CA" altLang="en-US" dirty="0" smtClean="0"/>
              <a:t>Information sheet provided outlining</a:t>
            </a:r>
            <a:r>
              <a:rPr lang="en-CA" altLang="en-US" baseline="0" dirty="0" smtClean="0"/>
              <a:t> each step in the process</a:t>
            </a:r>
          </a:p>
          <a:p>
            <a:endParaRPr lang="en-CA" altLang="en-US" baseline="0" dirty="0" smtClean="0"/>
          </a:p>
          <a:p>
            <a:r>
              <a:rPr lang="en-CA" altLang="en-US" baseline="0" dirty="0" smtClean="0"/>
              <a:t>Go through process together – one step at a time – using a scenario as a basis</a:t>
            </a:r>
          </a:p>
          <a:p>
            <a:endParaRPr lang="en-CA" altLang="en-US" baseline="0" dirty="0" smtClean="0"/>
          </a:p>
          <a:p>
            <a:r>
              <a:rPr lang="en-CA" altLang="en-US" baseline="0" dirty="0" smtClean="0"/>
              <a:t>Students provided with scenarios – placed into groups </a:t>
            </a:r>
          </a:p>
          <a:p>
            <a:r>
              <a:rPr lang="en-CA" altLang="en-US" baseline="0" dirty="0" smtClean="0"/>
              <a:t>– apply knowledge by role playing facilitating problem solving  with children </a:t>
            </a:r>
          </a:p>
          <a:p>
            <a:pPr marL="171450" indent="-171450">
              <a:buFontTx/>
              <a:buChar char="-"/>
            </a:pPr>
            <a:r>
              <a:rPr lang="en-CA" altLang="en-US" baseline="0" dirty="0" smtClean="0"/>
              <a:t>and role playing solving the problem for children (wrong way)</a:t>
            </a:r>
          </a:p>
          <a:p>
            <a:pPr marL="171450" indent="-171450">
              <a:buFontTx/>
              <a:buChar char="-"/>
            </a:pPr>
            <a:endParaRPr lang="en-CA" altLang="en-US" baseline="0" dirty="0" smtClean="0"/>
          </a:p>
          <a:p>
            <a:pPr marL="171450" indent="-171450">
              <a:buFontTx/>
              <a:buChar char="-"/>
            </a:pPr>
            <a:r>
              <a:rPr lang="en-CA" altLang="en-US" baseline="0" dirty="0" smtClean="0"/>
              <a:t>Discuss/share how each approach supported children’s development of self regulation and independence</a:t>
            </a:r>
          </a:p>
          <a:p>
            <a:pPr marL="171450" indent="-171450">
              <a:buFontTx/>
              <a:buChar char="-"/>
            </a:pPr>
            <a:r>
              <a:rPr lang="en-CA" altLang="en-US" baseline="0" dirty="0" smtClean="0"/>
              <a:t>Discuss children’s viewpoint of being supported in problem solving approach compared to having problem solved for </a:t>
            </a:r>
            <a:r>
              <a:rPr lang="en-CA" altLang="en-US" baseline="0" dirty="0" smtClean="0"/>
              <a:t>them</a:t>
            </a:r>
          </a:p>
          <a:p>
            <a:pPr marL="171450" indent="-171450">
              <a:buFontTx/>
              <a:buChar char="-"/>
            </a:pPr>
            <a:r>
              <a:rPr lang="en-CA" altLang="en-US" dirty="0" smtClean="0"/>
              <a:t>how each role play approach supported social competence and self-regulation</a:t>
            </a:r>
          </a:p>
          <a:p>
            <a:pPr marL="171450" indent="-171450">
              <a:buFontTx/>
              <a:buChar char="-"/>
            </a:pPr>
            <a:r>
              <a:rPr lang="en-CA" altLang="en-US" dirty="0" smtClean="0"/>
              <a:t>viewpoint of child for each method</a:t>
            </a:r>
          </a:p>
          <a:p>
            <a:pPr marL="171450" indent="-171450">
              <a:buFontTx/>
              <a:buChar char="-"/>
            </a:pPr>
            <a:endParaRPr lang="en-CA" altLang="en-US" dirty="0" smtClean="0"/>
          </a:p>
          <a:p>
            <a:pPr marL="171450" indent="-171450">
              <a:buFontTx/>
              <a:buChar char="-"/>
            </a:pPr>
            <a:endParaRPr lang="en-CA" altLang="en-US" dirty="0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F479C48-1037-4BAE-AAF8-AB81610B940B}" type="slidenum">
              <a:rPr lang="en-US" smtClean="0"/>
              <a:pPr>
                <a:defRPr/>
              </a:pPr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D8F175-4851-42FA-B6BC-BBAEDC3C13FA}" type="slidenum">
              <a:rPr lang="en-CA" smtClean="0"/>
              <a:pPr/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033433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sz="1200" dirty="0" smtClean="0"/>
              <a:t>Scenario on knowledge test</a:t>
            </a:r>
          </a:p>
          <a:p>
            <a:endParaRPr lang="en-CA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D8F175-4851-42FA-B6BC-BBAEDC3C13FA}" type="slidenum">
              <a:rPr lang="en-CA" smtClean="0"/>
              <a:pPr/>
              <a:t>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024504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http://www.rmit.edu.au/teaching/technology/blogs</a:t>
            </a:r>
          </a:p>
          <a:p>
            <a:r>
              <a:rPr lang="en-CA" dirty="0" smtClean="0"/>
              <a:t>Teaching with technology</a:t>
            </a:r>
          </a:p>
          <a:p>
            <a:r>
              <a:rPr lang="en-CA" b="1" dirty="0" smtClean="0"/>
              <a:t>Blogs and journals</a:t>
            </a:r>
          </a:p>
          <a:p>
            <a:endParaRPr lang="en-CA" dirty="0" smtClean="0"/>
          </a:p>
          <a:p>
            <a:endParaRPr lang="en-CA" dirty="0" smtClean="0"/>
          </a:p>
          <a:p>
            <a:r>
              <a:rPr lang="en-CA" dirty="0" smtClean="0"/>
              <a:t>Blogs are very simple websites, which can generally be created and updated using little or no knowledge of webpage formatting or HTML.</a:t>
            </a:r>
          </a:p>
          <a:p>
            <a:r>
              <a:rPr lang="en-CA" dirty="0" smtClean="0"/>
              <a:t>Blogs originated as platforms for online journals, and are an excellent tool for student </a:t>
            </a:r>
            <a:r>
              <a:rPr lang="en-CA" b="1" dirty="0" smtClean="0"/>
              <a:t>reflection</a:t>
            </a:r>
            <a:r>
              <a:rPr lang="en-CA" dirty="0" smtClean="0"/>
              <a:t> and review.</a:t>
            </a:r>
          </a:p>
          <a:p>
            <a:r>
              <a:rPr lang="en-CA" dirty="0" smtClean="0"/>
              <a:t>For example, students in different locations may independently research and write about a problem. Each solution is posted as a blog post. Students can then review alternative solutions and post </a:t>
            </a:r>
            <a:r>
              <a:rPr lang="en-CA" b="1" dirty="0" smtClean="0"/>
              <a:t>comments</a:t>
            </a:r>
            <a:r>
              <a:rPr lang="en-CA" dirty="0" smtClean="0"/>
              <a:t> on each others’ blogs. Further posts can then be made in response to the comments received.</a:t>
            </a:r>
          </a:p>
          <a:p>
            <a:r>
              <a:rPr lang="en-CA" dirty="0" smtClean="0"/>
              <a:t>Blogs can also be used as a journal to reflect on daily activities (</a:t>
            </a:r>
            <a:r>
              <a:rPr lang="en-CA" dirty="0" err="1" smtClean="0"/>
              <a:t>eg</a:t>
            </a:r>
            <a:r>
              <a:rPr lang="en-CA" dirty="0" smtClean="0"/>
              <a:t>. during a work placement), and offer a useful platform for two-way </a:t>
            </a:r>
            <a:r>
              <a:rPr lang="en-CA" b="1" dirty="0" smtClean="0"/>
              <a:t>feedback</a:t>
            </a:r>
            <a:r>
              <a:rPr lang="en-CA" dirty="0" smtClean="0"/>
              <a:t> with teaching staff.</a:t>
            </a:r>
          </a:p>
          <a:p>
            <a:r>
              <a:rPr lang="en-CA" b="1" dirty="0" smtClean="0"/>
              <a:t>Good practice</a:t>
            </a:r>
          </a:p>
          <a:p>
            <a:r>
              <a:rPr lang="en-CA" dirty="0" smtClean="0"/>
              <a:t>Key points to consider when setting up blogs or journals:</a:t>
            </a:r>
          </a:p>
          <a:p>
            <a:r>
              <a:rPr lang="en-CA" dirty="0" smtClean="0"/>
              <a:t>When choosing to use a blog or journal in your unit be sure why you are using it / what you are trying to achieve or assess</a:t>
            </a:r>
          </a:p>
          <a:p>
            <a:r>
              <a:rPr lang="en-CA" dirty="0" smtClean="0"/>
              <a:t>Include an explanation of how to make a blog or journal entry</a:t>
            </a:r>
          </a:p>
          <a:p>
            <a:r>
              <a:rPr lang="en-CA" dirty="0" smtClean="0"/>
              <a:t>Include in your introduction to the students information on how often you will be reviewing the blog or journal</a:t>
            </a:r>
          </a:p>
          <a:p>
            <a:r>
              <a:rPr lang="en-CA" dirty="0" smtClean="0"/>
              <a:t>Communicate (or include as part of your assessment induction) an expectation of how long postings should be and how frequently posting should occur</a:t>
            </a:r>
          </a:p>
          <a:p>
            <a:r>
              <a:rPr lang="en-CA" dirty="0" smtClean="0"/>
              <a:t>If using for assessment – include a matrix and explanation of how blogs will be marked</a:t>
            </a:r>
          </a:p>
          <a:p>
            <a:r>
              <a:rPr lang="en-CA" dirty="0" smtClean="0"/>
              <a:t>Be active in the blog or journal, writing replies and responding to people’s posts. Ask questions to encourage deeper thinking</a:t>
            </a:r>
            <a:endParaRPr lang="en-CA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D8F175-4851-42FA-B6BC-BBAEDC3C13FA}" type="slidenum">
              <a:rPr lang="en-CA" smtClean="0"/>
              <a:pPr/>
              <a:t>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251507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D8F175-4851-42FA-B6BC-BBAEDC3C13FA}" type="slidenum">
              <a:rPr lang="en-CA" smtClean="0"/>
              <a:pPr/>
              <a:t>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776645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http://www.rmit.edu.au/teaching/technology/blogs</a:t>
            </a:r>
          </a:p>
          <a:p>
            <a:r>
              <a:rPr lang="en-CA" dirty="0" smtClean="0"/>
              <a:t>Teaching with technology</a:t>
            </a:r>
          </a:p>
          <a:p>
            <a:r>
              <a:rPr lang="en-CA" b="1" dirty="0" smtClean="0"/>
              <a:t>Blogs and journals</a:t>
            </a:r>
          </a:p>
          <a:p>
            <a:endParaRPr lang="en-CA" dirty="0" smtClean="0"/>
          </a:p>
          <a:p>
            <a:endParaRPr lang="en-CA" dirty="0" smtClean="0"/>
          </a:p>
          <a:p>
            <a:r>
              <a:rPr lang="en-CA" dirty="0" smtClean="0"/>
              <a:t>Blogs are very simple websites, which can generally be created and updated using little or no knowledge of webpage formatting or HTML.</a:t>
            </a:r>
          </a:p>
          <a:p>
            <a:r>
              <a:rPr lang="en-CA" dirty="0" smtClean="0"/>
              <a:t>Blogs originated as platforms for online journals, and are an excellent tool for student </a:t>
            </a:r>
            <a:r>
              <a:rPr lang="en-CA" b="1" dirty="0" smtClean="0"/>
              <a:t>reflection</a:t>
            </a:r>
            <a:r>
              <a:rPr lang="en-CA" dirty="0" smtClean="0"/>
              <a:t> and review.</a:t>
            </a:r>
          </a:p>
          <a:p>
            <a:r>
              <a:rPr lang="en-CA" dirty="0" smtClean="0"/>
              <a:t>For example, students in different locations may independently research and write about a problem. Each solution is posted as a blog post. Students can then review alternative solutions and post </a:t>
            </a:r>
            <a:r>
              <a:rPr lang="en-CA" b="1" dirty="0" smtClean="0"/>
              <a:t>comments</a:t>
            </a:r>
            <a:r>
              <a:rPr lang="en-CA" dirty="0" smtClean="0"/>
              <a:t> on each others’ blogs. Further posts can then be made in response to the comments received.</a:t>
            </a:r>
          </a:p>
          <a:p>
            <a:r>
              <a:rPr lang="en-CA" dirty="0" smtClean="0"/>
              <a:t>Blogs can also be used as a journal to reflect on daily activities (</a:t>
            </a:r>
            <a:r>
              <a:rPr lang="en-CA" dirty="0" err="1" smtClean="0"/>
              <a:t>eg</a:t>
            </a:r>
            <a:r>
              <a:rPr lang="en-CA" dirty="0" smtClean="0"/>
              <a:t>. during a work placement), and offer a useful platform for two-way </a:t>
            </a:r>
            <a:r>
              <a:rPr lang="en-CA" b="1" dirty="0" smtClean="0"/>
              <a:t>feedback</a:t>
            </a:r>
            <a:r>
              <a:rPr lang="en-CA" dirty="0" smtClean="0"/>
              <a:t> with teaching staff.</a:t>
            </a:r>
          </a:p>
          <a:p>
            <a:r>
              <a:rPr lang="en-CA" b="1" dirty="0" smtClean="0"/>
              <a:t>Good practice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D8F175-4851-42FA-B6BC-BBAEDC3C13FA}" type="slidenum">
              <a:rPr lang="en-CA" smtClean="0"/>
              <a:pPr/>
              <a:t>10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776645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sz="2000" dirty="0" smtClean="0"/>
              <a:t>children’s learning, development, keen interest, curiosity, knowledge, pleasure, focused attention, accomplishment, self regulation…</a:t>
            </a:r>
          </a:p>
          <a:p>
            <a:r>
              <a:rPr lang="en-CA" sz="3200" dirty="0" smtClean="0"/>
              <a:t>Blog entry</a:t>
            </a:r>
          </a:p>
          <a:p>
            <a:pPr marL="457200" lvl="1" indent="0">
              <a:buNone/>
            </a:pPr>
            <a:endParaRPr lang="en-CA" sz="2600" dirty="0" smtClean="0"/>
          </a:p>
          <a:p>
            <a:endParaRPr lang="en-CA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D8F175-4851-42FA-B6BC-BBAEDC3C13FA}" type="slidenum">
              <a:rPr lang="en-CA" smtClean="0"/>
              <a:pPr/>
              <a:t>11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228341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1CED2-51D5-424A-9024-238985196711}" type="datetime1">
              <a:rPr lang="en-CA" smtClean="0"/>
              <a:pPr/>
              <a:t>04/03/2014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A021F-6CC8-49A2-9473-76746947A56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D3AA9-E97B-4224-AD85-7B9C2A1D447D}" type="datetime1">
              <a:rPr lang="en-CA" smtClean="0"/>
              <a:pPr/>
              <a:t>04/03/2014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A021F-6CC8-49A2-9473-76746947A56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FDC90-2AFD-495A-B404-6FEFD5C79FE3}" type="datetime1">
              <a:rPr lang="en-CA" smtClean="0"/>
              <a:pPr/>
              <a:t>04/03/2014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A021F-6CC8-49A2-9473-76746947A56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0745A-C0A0-4D42-9258-3EF4A11091B9}" type="datetime1">
              <a:rPr lang="en-CA" smtClean="0"/>
              <a:pPr/>
              <a:t>04/03/2014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A021F-6CC8-49A2-9473-76746947A56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1D016-12F6-4D65-B18F-7F95B4304F26}" type="datetime1">
              <a:rPr lang="en-CA" smtClean="0"/>
              <a:pPr/>
              <a:t>04/03/2014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A021F-6CC8-49A2-9473-76746947A56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897D6-665A-422F-9DA2-3A93A58A06C1}" type="datetime1">
              <a:rPr lang="en-CA" smtClean="0"/>
              <a:pPr/>
              <a:t>04/03/2014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A021F-6CC8-49A2-9473-76746947A56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7C317-ED3C-40DB-B55C-69E6DE048593}" type="datetime1">
              <a:rPr lang="en-CA" smtClean="0"/>
              <a:pPr/>
              <a:t>04/03/2014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A021F-6CC8-49A2-9473-76746947A56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641CD-3398-47EE-95FA-0FDC492A4F38}" type="datetime1">
              <a:rPr lang="en-CA" smtClean="0"/>
              <a:pPr/>
              <a:t>04/03/2014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A021F-6CC8-49A2-9473-76746947A56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D12BF-6955-4E33-831C-11EC7300D68D}" type="datetime1">
              <a:rPr lang="en-CA" smtClean="0"/>
              <a:pPr/>
              <a:t>04/03/2014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A021F-6CC8-49A2-9473-76746947A56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554D9-928E-4C26-BE46-5C7B8857A886}" type="datetime1">
              <a:rPr lang="en-CA" smtClean="0"/>
              <a:pPr/>
              <a:t>04/03/2014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A021F-6CC8-49A2-9473-76746947A56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E3209-3031-442B-AABA-083EB0459559}" type="datetime1">
              <a:rPr lang="en-CA" smtClean="0"/>
              <a:pPr/>
              <a:t>04/03/2014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A021F-6CC8-49A2-9473-76746947A568}" type="slidenum">
              <a:rPr lang="en-CA" smtClean="0"/>
              <a:pPr/>
              <a:t>‹#›</a:t>
            </a:fld>
            <a:endParaRPr lang="en-CA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00B0F0"/>
            </a:gs>
            <a:gs pos="100000">
              <a:schemeClr val="bg2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752BA59-AA56-4697-A19A-C12BBF98700B}" type="datetime1">
              <a:rPr lang="en-CA" smtClean="0"/>
              <a:pPr/>
              <a:t>04/03/2014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511A021F-6CC8-49A2-9473-76746947A568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a/url?sa=i&amp;rct=j&amp;q=&amp;esrc=s&amp;source=images&amp;cd=&amp;cad=rja&amp;docid=GNVRgcbmQ5XNJM&amp;tbnid=cIOR05DdMoZCCM:&amp;ved=&amp;url=http://www.trainingbyfire.com/tag/learner-centered/&amp;ei=lnsSU8zAAcj32QXgoYG4Cg&amp;psig=AFQjCNFOUcjdIwWUKNa0_h9Qr6G6C93VlQ&amp;ust=1393806614568457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google.ca/url?sa=i&amp;rct=j&amp;q=&amp;esrc=s&amp;source=images&amp;cd=&amp;cad=rja&amp;docid=GNVRgcbmQ5XNJM&amp;tbnid=cIOR05DdMoZCCM:&amp;ved=0CAQQjB0&amp;url=http://www.trainingbyfire.com/tag/learner-centered/&amp;ei=jYESU4qQDoPj2AWUyoDIDw&amp;psig=AFQjCNFOUcjdIwWUKNa0_h9Qr6G6C93VlQ&amp;ust=1393806614568457" TargetMode="Externa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tccl.rit.albany.edu/knilt/index.php/File:Pblroles.jpg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://www.google.ca/url?sa=i&amp;rct=j&amp;q=&amp;esrc=s&amp;source=images&amp;cd=&amp;cad=rja&amp;docid=BL3hX3iSY0r_OM&amp;tbnid=_HbO79jpsz5YTM:&amp;ved=0CAQQjB0&amp;url=http://tccl.rit.albany.edu/knilt/index.php/Unit_2_-_Anatomy/Implementation_of_a_Problem_Based_Lesson&amp;ei=J4MSU5mtAqes2QXIsIDYCw&amp;psig=AFQjCNFOUcjdIwWUKNa0_h9Qr6G6C93VlQ&amp;ust=1393806614568457" TargetMode="External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rgbClr val="00B0F0"/>
            </a:gs>
            <a:gs pos="100000">
              <a:schemeClr val="bg2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4941168"/>
            <a:ext cx="8598966" cy="1635968"/>
          </a:xfrm>
        </p:spPr>
        <p:txBody>
          <a:bodyPr>
            <a:normAutofit/>
          </a:bodyPr>
          <a:lstStyle/>
          <a:p>
            <a:pPr algn="ctr"/>
            <a:endParaRPr lang="en-CA" dirty="0"/>
          </a:p>
          <a:p>
            <a:pPr algn="ctr"/>
            <a:endParaRPr lang="en-CA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7504" y="692696"/>
            <a:ext cx="8856984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CA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STUDENT CENTERED APPROACHES </a:t>
            </a:r>
            <a:endParaRPr lang="en-CA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244408" y="327571"/>
            <a:ext cx="608287" cy="365125"/>
          </a:xfrm>
        </p:spPr>
        <p:txBody>
          <a:bodyPr/>
          <a:lstStyle/>
          <a:p>
            <a:r>
              <a:rPr lang="en-CA" dirty="0"/>
              <a:t>1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1CED2-51D5-424A-9024-238985196711}" type="datetime1">
              <a:rPr lang="en-CA" smtClean="0"/>
              <a:pPr/>
              <a:t>04/03/2014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Doris Early Childhood Education</a:t>
            </a:r>
            <a:endParaRPr lang="en-CA"/>
          </a:p>
        </p:txBody>
      </p:sp>
      <p:pic>
        <p:nvPicPr>
          <p:cNvPr id="1026" name="Picture 2" descr="http://www.trainingbyfire.com/wp-content/uploads/2012/09/learn1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1" y="2636912"/>
            <a:ext cx="3660794" cy="3477476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4736921" y="5445224"/>
            <a:ext cx="1614545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900" dirty="0">
                <a:hlinkClick r:id="rId5"/>
              </a:rPr>
              <a:t>www.trainingbyfire.com</a:t>
            </a:r>
            <a:r>
              <a:rPr lang="en-CA" sz="900" dirty="0"/>
              <a:t> </a:t>
            </a:r>
          </a:p>
        </p:txBody>
      </p:sp>
      <p:sp>
        <p:nvSpPr>
          <p:cNvPr id="7" name="Rectangle 6"/>
          <p:cNvSpPr/>
          <p:nvPr/>
        </p:nvSpPr>
        <p:spPr>
          <a:xfrm>
            <a:off x="167034" y="5439210"/>
            <a:ext cx="22955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10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803920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115616" y="260648"/>
            <a:ext cx="7125113" cy="924475"/>
          </a:xfrm>
        </p:spPr>
        <p:txBody>
          <a:bodyPr/>
          <a:lstStyle/>
          <a:p>
            <a:pPr algn="ctr"/>
            <a:r>
              <a:rPr lang="en-C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Practicum Reflection</a:t>
            </a:r>
            <a:endParaRPr lang="en-CA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009443" y="1807361"/>
            <a:ext cx="7125112" cy="4573967"/>
          </a:xfrm>
        </p:spPr>
        <p:txBody>
          <a:bodyPr>
            <a:normAutofit/>
          </a:bodyPr>
          <a:lstStyle/>
          <a:p>
            <a:r>
              <a:rPr lang="en-CA" sz="3200" dirty="0" smtClean="0"/>
              <a:t>Blog used as a tool for student reflection and review</a:t>
            </a:r>
          </a:p>
          <a:p>
            <a:pPr marL="0" indent="0">
              <a:buNone/>
            </a:pPr>
            <a:endParaRPr lang="en-CA" sz="3200" dirty="0" smtClean="0"/>
          </a:p>
          <a:p>
            <a:pPr lvl="1"/>
            <a:r>
              <a:rPr lang="en-CA" sz="2800" dirty="0" smtClean="0"/>
              <a:t>share information </a:t>
            </a:r>
          </a:p>
          <a:p>
            <a:pPr lvl="1"/>
            <a:r>
              <a:rPr lang="en-CA" sz="2800" dirty="0" smtClean="0"/>
              <a:t>receive feedback from other students and instructor</a:t>
            </a:r>
          </a:p>
          <a:p>
            <a:pPr lvl="1"/>
            <a:endParaRPr lang="en-CA" sz="2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A021F-6CC8-49A2-9473-76746947A568}" type="slidenum">
              <a:rPr lang="en-CA" smtClean="0"/>
              <a:pPr/>
              <a:t>10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086393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260648"/>
            <a:ext cx="7125113" cy="924475"/>
          </a:xfrm>
        </p:spPr>
        <p:txBody>
          <a:bodyPr/>
          <a:lstStyle/>
          <a:p>
            <a:pPr algn="r"/>
            <a:r>
              <a:rPr lang="en-C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students will do:</a:t>
            </a:r>
            <a:endParaRPr lang="en-CA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340768"/>
            <a:ext cx="7200800" cy="5256584"/>
          </a:xfr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CA" sz="2800" dirty="0" smtClean="0"/>
              <a:t>Reflect on day’s experience:</a:t>
            </a:r>
          </a:p>
          <a:p>
            <a:r>
              <a:rPr lang="en-CA" sz="2800" dirty="0" smtClean="0"/>
              <a:t>Identify and describe a significant scenario or situation </a:t>
            </a:r>
          </a:p>
          <a:p>
            <a:endParaRPr lang="en-CA" sz="2800" dirty="0" smtClean="0"/>
          </a:p>
          <a:p>
            <a:r>
              <a:rPr lang="en-CA" sz="2800" dirty="0" smtClean="0"/>
              <a:t>Identify the </a:t>
            </a:r>
            <a:r>
              <a:rPr lang="en-CA" sz="2800" dirty="0" smtClean="0"/>
              <a:t>meaningfulness </a:t>
            </a:r>
            <a:r>
              <a:rPr lang="en-CA" sz="2800" dirty="0" smtClean="0"/>
              <a:t>of what was observed by connecting observation to theory learned in class</a:t>
            </a:r>
          </a:p>
          <a:p>
            <a:pPr marL="0" indent="0">
              <a:buNone/>
            </a:pPr>
            <a:endParaRPr lang="en-CA" sz="2800" dirty="0" smtClean="0"/>
          </a:p>
          <a:p>
            <a:r>
              <a:rPr lang="en-CA" sz="3200" dirty="0"/>
              <a:t>Blog 2 X a </a:t>
            </a:r>
            <a:r>
              <a:rPr lang="en-CA" sz="3200" dirty="0" smtClean="0"/>
              <a:t>week</a:t>
            </a:r>
            <a:endParaRPr lang="en-CA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A021F-6CC8-49A2-9473-76746947A568}" type="slidenum">
              <a:rPr lang="en-CA" smtClean="0"/>
              <a:pPr/>
              <a:t>11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679402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188640"/>
            <a:ext cx="7125113" cy="924475"/>
          </a:xfrm>
        </p:spPr>
        <p:txBody>
          <a:bodyPr/>
          <a:lstStyle/>
          <a:p>
            <a:pPr algn="r"/>
            <a:r>
              <a:rPr lang="en-C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LEARNING OUTCOMES:</a:t>
            </a:r>
            <a:endParaRPr lang="en-CA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412776"/>
            <a:ext cx="7125112" cy="487807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CA" sz="2800" b="1" dirty="0" smtClean="0"/>
              <a:t>Students will:</a:t>
            </a:r>
          </a:p>
          <a:p>
            <a:r>
              <a:rPr lang="en-CA" sz="2800" dirty="0" smtClean="0"/>
              <a:t>Determine </a:t>
            </a:r>
            <a:r>
              <a:rPr lang="en-CA" sz="2800" dirty="0" smtClean="0"/>
              <a:t>a significant situation from practicum</a:t>
            </a:r>
          </a:p>
          <a:p>
            <a:r>
              <a:rPr lang="en-CA" sz="2800" dirty="0" smtClean="0"/>
              <a:t>Describe </a:t>
            </a:r>
            <a:r>
              <a:rPr lang="en-CA" sz="2800" dirty="0" smtClean="0"/>
              <a:t>the situation with sufficient objective information</a:t>
            </a:r>
          </a:p>
          <a:p>
            <a:r>
              <a:rPr lang="en-CA" sz="2800" dirty="0" smtClean="0"/>
              <a:t>Interpret the significance </a:t>
            </a:r>
            <a:r>
              <a:rPr lang="en-CA" sz="2800" dirty="0" smtClean="0"/>
              <a:t>of the situation by connecting it to </a:t>
            </a:r>
            <a:r>
              <a:rPr lang="en-CA" sz="2800" dirty="0" smtClean="0"/>
              <a:t>theory</a:t>
            </a:r>
          </a:p>
          <a:p>
            <a:r>
              <a:rPr lang="en-CA" sz="2800" dirty="0" smtClean="0"/>
              <a:t>Discuss and/or add to the theoretical meaningfulness of 2 blog entries</a:t>
            </a:r>
            <a:endParaRPr lang="en-CA" sz="2800" dirty="0" smtClean="0"/>
          </a:p>
          <a:p>
            <a:endParaRPr lang="en-CA" sz="2800" dirty="0" smtClean="0"/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A021F-6CC8-49A2-9473-76746947A568}" type="slidenum">
              <a:rPr lang="en-CA" smtClean="0"/>
              <a:pPr/>
              <a:t>12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489906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260648"/>
            <a:ext cx="7125113" cy="924475"/>
          </a:xfrm>
        </p:spPr>
        <p:txBody>
          <a:bodyPr/>
          <a:lstStyle/>
          <a:p>
            <a:pPr algn="r"/>
            <a:r>
              <a:rPr lang="en-C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Evaluation:</a:t>
            </a:r>
            <a:endParaRPr lang="en-C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628800"/>
            <a:ext cx="7776863" cy="4032447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57150" indent="0">
              <a:buNone/>
            </a:pPr>
            <a:endParaRPr lang="en-CA" sz="2600" b="1" dirty="0" smtClean="0"/>
          </a:p>
          <a:p>
            <a:pPr marL="57150" indent="0">
              <a:buNone/>
            </a:pPr>
            <a:r>
              <a:rPr lang="en-CA" sz="2600" b="1" dirty="0" smtClean="0"/>
              <a:t>Evaluation </a:t>
            </a:r>
            <a:r>
              <a:rPr lang="en-CA" sz="2600" b="1" dirty="0"/>
              <a:t>criteria </a:t>
            </a:r>
            <a:r>
              <a:rPr lang="en-CA" sz="2600" b="1" dirty="0" smtClean="0"/>
              <a:t>outlined with marks:</a:t>
            </a:r>
            <a:endParaRPr lang="en-CA" sz="2600" b="1" dirty="0"/>
          </a:p>
          <a:p>
            <a:pPr lvl="1"/>
            <a:r>
              <a:rPr lang="en-CA" sz="2600" dirty="0" smtClean="0"/>
              <a:t>concise </a:t>
            </a:r>
            <a:r>
              <a:rPr lang="en-CA" sz="2600" dirty="0"/>
              <a:t>description of scenario (1-2 paragraphs) </a:t>
            </a:r>
            <a:endParaRPr lang="en-CA" sz="2600" dirty="0" smtClean="0"/>
          </a:p>
          <a:p>
            <a:pPr lvl="1"/>
            <a:r>
              <a:rPr lang="en-CA" sz="2600" dirty="0" smtClean="0"/>
              <a:t>may </a:t>
            </a:r>
            <a:r>
              <a:rPr lang="en-CA" sz="2600" dirty="0"/>
              <a:t>be accompanied by a </a:t>
            </a:r>
            <a:r>
              <a:rPr lang="en-CA" sz="2600" dirty="0" smtClean="0"/>
              <a:t>photo</a:t>
            </a:r>
          </a:p>
          <a:p>
            <a:pPr lvl="1"/>
            <a:r>
              <a:rPr lang="en-CA" sz="2600" dirty="0" smtClean="0"/>
              <a:t>clear </a:t>
            </a:r>
            <a:r>
              <a:rPr lang="en-CA" sz="2600" dirty="0"/>
              <a:t>connection to </a:t>
            </a:r>
            <a:r>
              <a:rPr lang="en-CA" sz="2600" dirty="0" smtClean="0"/>
              <a:t>theory</a:t>
            </a:r>
          </a:p>
          <a:p>
            <a:pPr lvl="1"/>
            <a:r>
              <a:rPr lang="en-CA" sz="2600" dirty="0" smtClean="0"/>
              <a:t>reviewed </a:t>
            </a:r>
            <a:r>
              <a:rPr lang="en-CA" sz="2600" dirty="0"/>
              <a:t>Tues and </a:t>
            </a:r>
            <a:r>
              <a:rPr lang="en-CA" sz="2600" dirty="0" smtClean="0"/>
              <a:t>Thurs</a:t>
            </a:r>
          </a:p>
          <a:p>
            <a:pPr marL="457200" lvl="1" indent="0">
              <a:buNone/>
            </a:pPr>
            <a:endParaRPr lang="en-CA" sz="2600" dirty="0"/>
          </a:p>
          <a:p>
            <a:pPr lvl="1"/>
            <a:endParaRPr lang="en-CA" sz="26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A021F-6CC8-49A2-9473-76746947A568}" type="slidenum">
              <a:rPr lang="en-CA" smtClean="0"/>
              <a:pPr/>
              <a:t>13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389324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332656"/>
            <a:ext cx="7125113" cy="924475"/>
          </a:xfrm>
        </p:spPr>
        <p:txBody>
          <a:bodyPr/>
          <a:lstStyle/>
          <a:p>
            <a:pPr algn="r"/>
            <a:r>
              <a:rPr lang="en-CA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Improves learning:</a:t>
            </a:r>
            <a:endParaRPr lang="en-CA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412776"/>
            <a:ext cx="7992888" cy="5184576"/>
          </a:xfrm>
          <a:solidFill>
            <a:srgbClr val="00B0F0"/>
          </a:solidFill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CA" sz="28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Develops keen observations skills</a:t>
            </a:r>
          </a:p>
          <a:p>
            <a:r>
              <a:rPr lang="en-CA" sz="28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Transforms observation </a:t>
            </a:r>
            <a:r>
              <a:rPr lang="en-CA" sz="28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into useful knowledge</a:t>
            </a:r>
          </a:p>
          <a:p>
            <a:r>
              <a:rPr lang="en-CA" sz="28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Promotes problem solving skills</a:t>
            </a:r>
          </a:p>
          <a:p>
            <a:pPr lvl="1"/>
            <a:r>
              <a:rPr lang="en-CA" sz="24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uses observation, analysis, synthesis, and drawing conclusions</a:t>
            </a:r>
          </a:p>
          <a:p>
            <a:r>
              <a:rPr lang="en-CA" sz="24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Guides learning and analytical thought </a:t>
            </a:r>
            <a:endParaRPr lang="en-CA" sz="2400" dirty="0" smtClean="0">
              <a:solidFill>
                <a:schemeClr val="bg2">
                  <a:lumMod val="20000"/>
                  <a:lumOff val="80000"/>
                </a:schemeClr>
              </a:solidFill>
            </a:endParaRPr>
          </a:p>
          <a:p>
            <a:r>
              <a:rPr lang="en-CA" sz="24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Promotes collective/collaborative </a:t>
            </a:r>
            <a:r>
              <a:rPr lang="en-CA" sz="24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learning</a:t>
            </a:r>
          </a:p>
          <a:p>
            <a:r>
              <a:rPr lang="en-CA" sz="24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Supports Introverts and Extroverts</a:t>
            </a:r>
            <a:endParaRPr lang="en-CA" sz="2400" dirty="0" smtClean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A021F-6CC8-49A2-9473-76746947A568}" type="slidenum">
              <a:rPr lang="en-CA" smtClean="0"/>
              <a:pPr/>
              <a:t>14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382502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2348880"/>
            <a:ext cx="9036496" cy="1296144"/>
          </a:xfrm>
        </p:spPr>
        <p:txBody>
          <a:bodyPr/>
          <a:lstStyle/>
          <a:p>
            <a:pPr algn="just"/>
            <a:r>
              <a:rPr lang="en-CA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LEARNING CENTRES</a:t>
            </a:r>
            <a:endParaRPr lang="en-CA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sz="3600" dirty="0"/>
              <a:t>Student Centered Approach</a:t>
            </a:r>
          </a:p>
          <a:p>
            <a:endParaRPr lang="en-CA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A021F-6CC8-49A2-9473-76746947A568}" type="slidenum">
              <a:rPr lang="en-CA" smtClean="0"/>
              <a:pPr/>
              <a:t>15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093911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260648"/>
            <a:ext cx="7125113" cy="924475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pPr algn="r"/>
            <a:r>
              <a:rPr lang="en-C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Curriculum Experiences</a:t>
            </a:r>
            <a:endParaRPr lang="en-CA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9443" y="1484785"/>
            <a:ext cx="7125112" cy="43740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sz="2400" dirty="0" smtClean="0"/>
              <a:t>Three types of experiences provided:</a:t>
            </a:r>
          </a:p>
          <a:p>
            <a:r>
              <a:rPr lang="en-CA" sz="2400" dirty="0" smtClean="0"/>
              <a:t>Discovery oriented</a:t>
            </a:r>
          </a:p>
          <a:p>
            <a:r>
              <a:rPr lang="en-CA" sz="2400" dirty="0" smtClean="0"/>
              <a:t>ECE guided: freeplay</a:t>
            </a:r>
          </a:p>
          <a:p>
            <a:r>
              <a:rPr lang="en-CA" sz="2400" dirty="0" smtClean="0"/>
              <a:t>ECE guided: group time</a:t>
            </a:r>
          </a:p>
          <a:p>
            <a:endParaRPr lang="en-CA" sz="2400" dirty="0" smtClean="0"/>
          </a:p>
          <a:p>
            <a:pPr marL="0" indent="0">
              <a:buNone/>
            </a:pPr>
            <a:r>
              <a:rPr lang="en-CA" sz="2400" dirty="0" smtClean="0"/>
              <a:t>Variety of curriculum areas:</a:t>
            </a:r>
          </a:p>
          <a:p>
            <a:r>
              <a:rPr lang="en-CA" sz="1700" dirty="0" smtClean="0"/>
              <a:t>language/literacy, math, science, nutrition, food preparation, blocks, social studies, art, nature play, technology, dramatic play, socio-drama, movement, music, movement and music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A021F-6CC8-49A2-9473-76746947A568}" type="slidenum">
              <a:rPr lang="en-CA" smtClean="0"/>
              <a:pPr/>
              <a:t>16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945335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116632"/>
            <a:ext cx="7125113" cy="924475"/>
          </a:xfrm>
        </p:spPr>
        <p:txBody>
          <a:bodyPr/>
          <a:lstStyle/>
          <a:p>
            <a:pPr algn="r"/>
            <a:r>
              <a:rPr lang="en-C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Hands-on activities</a:t>
            </a:r>
            <a:endParaRPr lang="en-CA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196752"/>
            <a:ext cx="8424936" cy="5112568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CA" sz="2800" dirty="0" smtClean="0"/>
              <a:t>Groups of 3 or 4</a:t>
            </a:r>
          </a:p>
          <a:p>
            <a:r>
              <a:rPr lang="en-CA" sz="2800" dirty="0" smtClean="0"/>
              <a:t>Table and chairs set up for each </a:t>
            </a:r>
            <a:r>
              <a:rPr lang="en-CA" sz="2800" dirty="0" smtClean="0"/>
              <a:t>centre </a:t>
            </a:r>
          </a:p>
          <a:p>
            <a:r>
              <a:rPr lang="en-CA" sz="2800" dirty="0" smtClean="0"/>
              <a:t>Supplies </a:t>
            </a:r>
            <a:r>
              <a:rPr lang="en-CA" sz="2800" dirty="0" smtClean="0"/>
              <a:t>on tables needed for </a:t>
            </a:r>
            <a:r>
              <a:rPr lang="en-CA" sz="2800" dirty="0" smtClean="0"/>
              <a:t>implementing planned play experiences</a:t>
            </a:r>
            <a:endParaRPr lang="en-CA" sz="2800" dirty="0" smtClean="0"/>
          </a:p>
          <a:p>
            <a:pPr lvl="1"/>
            <a:r>
              <a:rPr lang="en-CA" sz="2800" dirty="0"/>
              <a:t>written PPE, props and materials, attention getter, settling song</a:t>
            </a:r>
          </a:p>
          <a:p>
            <a:pPr lvl="2"/>
            <a:r>
              <a:rPr lang="en-CA" sz="2600" dirty="0" smtClean="0"/>
              <a:t>variety </a:t>
            </a:r>
            <a:r>
              <a:rPr lang="en-CA" sz="2600" dirty="0" smtClean="0"/>
              <a:t>of types of experiences</a:t>
            </a:r>
          </a:p>
          <a:p>
            <a:pPr lvl="2"/>
            <a:r>
              <a:rPr lang="en-CA" sz="2600" dirty="0"/>
              <a:t>v</a:t>
            </a:r>
            <a:r>
              <a:rPr lang="en-CA" sz="2600" dirty="0" smtClean="0"/>
              <a:t>ariety </a:t>
            </a:r>
            <a:r>
              <a:rPr lang="en-CA" sz="2600" dirty="0" smtClean="0"/>
              <a:t>of curriculum </a:t>
            </a:r>
            <a:r>
              <a:rPr lang="en-CA" sz="2600" dirty="0" smtClean="0"/>
              <a:t>areas</a:t>
            </a:r>
            <a:endParaRPr lang="en-CA" sz="26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A021F-6CC8-49A2-9473-76746947A568}" type="slidenum">
              <a:rPr lang="en-CA" smtClean="0"/>
              <a:pPr/>
              <a:t>17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500873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116632"/>
            <a:ext cx="7125113" cy="924475"/>
          </a:xfrm>
        </p:spPr>
        <p:txBody>
          <a:bodyPr/>
          <a:lstStyle/>
          <a:p>
            <a:pPr algn="r"/>
            <a:r>
              <a:rPr lang="en-C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Hands-on activities</a:t>
            </a:r>
            <a:endParaRPr lang="en-CA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196752"/>
            <a:ext cx="8208912" cy="5112568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CA" sz="2800" dirty="0" smtClean="0"/>
              <a:t>Students </a:t>
            </a:r>
            <a:r>
              <a:rPr lang="en-CA" sz="2800" dirty="0" smtClean="0"/>
              <a:t>work with the materials to practice</a:t>
            </a:r>
          </a:p>
          <a:p>
            <a:pPr lvl="1"/>
            <a:r>
              <a:rPr lang="en-CA" sz="2800" dirty="0" smtClean="0"/>
              <a:t>leading an experience </a:t>
            </a:r>
          </a:p>
          <a:p>
            <a:pPr lvl="1"/>
            <a:r>
              <a:rPr lang="en-CA" sz="2800" dirty="0" smtClean="0"/>
              <a:t>procedure for different kinds of </a:t>
            </a:r>
            <a:r>
              <a:rPr lang="en-CA" sz="2800" dirty="0" smtClean="0"/>
              <a:t>experiences</a:t>
            </a:r>
          </a:p>
          <a:p>
            <a:pPr marL="457200" lvl="1" indent="0">
              <a:buNone/>
            </a:pPr>
            <a:endParaRPr lang="en-CA" sz="2800" dirty="0" smtClean="0"/>
          </a:p>
          <a:p>
            <a:r>
              <a:rPr lang="en-CA" sz="2800" dirty="0" smtClean="0"/>
              <a:t>Groups </a:t>
            </a:r>
            <a:r>
              <a:rPr lang="en-CA" sz="2800" dirty="0" smtClean="0"/>
              <a:t>rotate through different centres throughout class</a:t>
            </a:r>
            <a:endParaRPr lang="en-CA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A021F-6CC8-49A2-9473-76746947A568}" type="slidenum">
              <a:rPr lang="en-CA" smtClean="0"/>
              <a:pPr/>
              <a:t>18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807034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260648"/>
            <a:ext cx="7125113" cy="924475"/>
          </a:xfrm>
        </p:spPr>
        <p:txBody>
          <a:bodyPr/>
          <a:lstStyle/>
          <a:p>
            <a:pPr algn="ctr"/>
            <a:r>
              <a:rPr lang="en-C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LEARNING OUTCOMES:</a:t>
            </a:r>
            <a:endParaRPr lang="en-C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340768"/>
            <a:ext cx="7595005" cy="4518031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sz="2400" b="1" dirty="0" smtClean="0"/>
              <a:t>The student will: </a:t>
            </a:r>
            <a:endParaRPr lang="en-CA" sz="2400" b="1" dirty="0"/>
          </a:p>
          <a:p>
            <a:r>
              <a:rPr lang="en-CA" sz="2400" dirty="0"/>
              <a:t>Identify the goals and objectives in providing particular curriculum </a:t>
            </a:r>
            <a:r>
              <a:rPr lang="en-CA" sz="2400" dirty="0" smtClean="0"/>
              <a:t>experiences</a:t>
            </a:r>
          </a:p>
          <a:p>
            <a:r>
              <a:rPr lang="en-CA" sz="2400" dirty="0" smtClean="0"/>
              <a:t>Practice facilitating a variety of types </a:t>
            </a:r>
            <a:r>
              <a:rPr lang="en-CA" sz="2400" dirty="0"/>
              <a:t>of experiences</a:t>
            </a:r>
          </a:p>
          <a:p>
            <a:r>
              <a:rPr lang="en-CA" sz="2400" dirty="0" smtClean="0"/>
              <a:t>Implement </a:t>
            </a:r>
            <a:r>
              <a:rPr lang="en-CA" sz="2400" dirty="0" smtClean="0"/>
              <a:t>planned play experiences using appropriate sequencing</a:t>
            </a:r>
          </a:p>
          <a:p>
            <a:r>
              <a:rPr lang="en-CA" sz="2400" dirty="0" smtClean="0"/>
              <a:t>Utilize </a:t>
            </a:r>
            <a:r>
              <a:rPr lang="en-CA" sz="2400" dirty="0" smtClean="0"/>
              <a:t>props </a:t>
            </a:r>
            <a:r>
              <a:rPr lang="en-CA" sz="2400" dirty="0" smtClean="0"/>
              <a:t>and materials </a:t>
            </a:r>
            <a:r>
              <a:rPr lang="en-CA" sz="2400" dirty="0" smtClean="0"/>
              <a:t>during  implementations</a:t>
            </a:r>
            <a:endParaRPr lang="en-CA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A021F-6CC8-49A2-9473-76746947A568}" type="slidenum">
              <a:rPr lang="en-CA" smtClean="0"/>
              <a:pPr/>
              <a:t>19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832646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2492896"/>
            <a:ext cx="7117178" cy="1468800"/>
          </a:xfrm>
        </p:spPr>
        <p:txBody>
          <a:bodyPr/>
          <a:lstStyle/>
          <a:p>
            <a:pPr algn="ctr"/>
            <a:r>
              <a:rPr lang="en-CA" sz="6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ROLE PLAY</a:t>
            </a:r>
            <a:endParaRPr lang="en-CA" sz="6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CA" sz="3600" dirty="0" smtClean="0"/>
              <a:t>Student Centered </a:t>
            </a:r>
            <a:r>
              <a:rPr lang="en-CA" sz="3600" dirty="0"/>
              <a:t>A</a:t>
            </a:r>
            <a:r>
              <a:rPr lang="en-CA" sz="3600" dirty="0" smtClean="0"/>
              <a:t>pproach</a:t>
            </a:r>
            <a:endParaRPr lang="en-CA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A021F-6CC8-49A2-9473-76746947A568}" type="slidenum">
              <a:rPr lang="en-CA" smtClean="0"/>
              <a:pPr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03300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188640"/>
            <a:ext cx="7125113" cy="924475"/>
          </a:xfrm>
        </p:spPr>
        <p:txBody>
          <a:bodyPr/>
          <a:lstStyle/>
          <a:p>
            <a:pPr algn="r"/>
            <a:r>
              <a:rPr lang="en-C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Evaluation Strategy:</a:t>
            </a:r>
            <a:endParaRPr lang="en-C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1412776"/>
            <a:ext cx="7125112" cy="4464496"/>
          </a:xfrm>
          <a:ln>
            <a:solidFill>
              <a:schemeClr val="tx1"/>
            </a:solidFill>
          </a:ln>
        </p:spPr>
        <p:txBody>
          <a:bodyPr/>
          <a:lstStyle/>
          <a:p>
            <a:pPr marL="342900" lvl="1" indent="-342900"/>
            <a:r>
              <a:rPr lang="en-CA" sz="2800" dirty="0" smtClean="0"/>
              <a:t>Attendance</a:t>
            </a:r>
          </a:p>
          <a:p>
            <a:pPr marL="342900" lvl="1" indent="-342900"/>
            <a:r>
              <a:rPr lang="en-CA" sz="2400" dirty="0" smtClean="0"/>
              <a:t>Active </a:t>
            </a:r>
            <a:r>
              <a:rPr lang="en-CA" sz="2400" dirty="0"/>
              <a:t>participation </a:t>
            </a:r>
          </a:p>
          <a:p>
            <a:endParaRPr lang="en-CA" sz="2800" dirty="0" smtClean="0"/>
          </a:p>
          <a:p>
            <a:pPr marL="0" indent="0">
              <a:buNone/>
            </a:pPr>
            <a:r>
              <a:rPr lang="en-CA" sz="2800" dirty="0" smtClean="0"/>
              <a:t>Toward end of class </a:t>
            </a:r>
          </a:p>
          <a:p>
            <a:pPr lvl="1"/>
            <a:r>
              <a:rPr lang="en-CA" sz="2400" dirty="0" smtClean="0"/>
              <a:t>written </a:t>
            </a:r>
            <a:r>
              <a:rPr lang="en-CA" sz="2400" dirty="0" smtClean="0"/>
              <a:t>evaluation </a:t>
            </a:r>
            <a:r>
              <a:rPr lang="en-CA" sz="2400" dirty="0"/>
              <a:t>of each </a:t>
            </a:r>
            <a:r>
              <a:rPr lang="en-CA" sz="2400" dirty="0" smtClean="0"/>
              <a:t>group member’s participation</a:t>
            </a:r>
            <a:endParaRPr lang="en-CA" sz="2400" dirty="0"/>
          </a:p>
          <a:p>
            <a:pPr lvl="1"/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A021F-6CC8-49A2-9473-76746947A568}" type="slidenum">
              <a:rPr lang="en-CA" smtClean="0"/>
              <a:pPr/>
              <a:t>20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091889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C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Improves Learning:</a:t>
            </a:r>
            <a:endParaRPr lang="en-CA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9443" y="1700808"/>
            <a:ext cx="7125112" cy="4392487"/>
          </a:xfrm>
          <a:ln>
            <a:solidFill>
              <a:schemeClr val="tx1"/>
            </a:solidFill>
          </a:ln>
        </p:spPr>
        <p:txBody>
          <a:bodyPr>
            <a:normAutofit lnSpcReduction="10000"/>
          </a:bodyPr>
          <a:lstStyle/>
          <a:p>
            <a:r>
              <a:rPr lang="en-CA" sz="2800" dirty="0"/>
              <a:t>Builds knowledge through active involvement</a:t>
            </a:r>
          </a:p>
          <a:p>
            <a:r>
              <a:rPr lang="en-CA" sz="2800" dirty="0"/>
              <a:t>Converts </a:t>
            </a:r>
            <a:r>
              <a:rPr lang="en-CA" sz="2800" dirty="0" smtClean="0"/>
              <a:t>knowledge into </a:t>
            </a:r>
            <a:r>
              <a:rPr lang="en-CA" sz="2800" dirty="0"/>
              <a:t>useful and applicable </a:t>
            </a:r>
            <a:r>
              <a:rPr lang="en-CA" sz="2800" dirty="0" smtClean="0"/>
              <a:t>skills</a:t>
            </a:r>
          </a:p>
          <a:p>
            <a:r>
              <a:rPr lang="en-CA" sz="2800" dirty="0" smtClean="0"/>
              <a:t>Supports </a:t>
            </a:r>
            <a:r>
              <a:rPr lang="en-CA" sz="2800" dirty="0"/>
              <a:t>the process of inquiry in a natural </a:t>
            </a:r>
            <a:r>
              <a:rPr lang="en-CA" sz="2800" dirty="0" smtClean="0"/>
              <a:t>way</a:t>
            </a:r>
          </a:p>
          <a:p>
            <a:r>
              <a:rPr lang="en-CA" sz="2800" dirty="0" smtClean="0"/>
              <a:t>Practices </a:t>
            </a:r>
            <a:r>
              <a:rPr lang="en-CA" sz="2800" dirty="0"/>
              <a:t>required </a:t>
            </a:r>
            <a:r>
              <a:rPr lang="en-CA" sz="2800" dirty="0" smtClean="0"/>
              <a:t>skill</a:t>
            </a:r>
          </a:p>
          <a:p>
            <a:pPr lvl="1"/>
            <a:r>
              <a:rPr lang="en-CA" sz="2600" dirty="0" smtClean="0"/>
              <a:t>observation, implementing play experiences, self reflection</a:t>
            </a:r>
            <a:endParaRPr lang="en-CA" sz="2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A021F-6CC8-49A2-9473-76746947A568}" type="slidenum">
              <a:rPr lang="en-CA" smtClean="0"/>
              <a:pPr/>
              <a:t>21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401132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6A7AA192-3F2F-4021-9D17-861155A07AF3}" type="datetime1">
              <a:rPr lang="en-US"/>
              <a:pPr>
                <a:defRPr/>
              </a:pPr>
              <a:t>3/4/2014</a:t>
            </a:fld>
            <a:endParaRPr lang="en-US"/>
          </a:p>
        </p:txBody>
      </p:sp>
      <p:sp>
        <p:nvSpPr>
          <p:cNvPr id="921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23728" y="6165304"/>
            <a:ext cx="5256399" cy="365125"/>
          </a:xfrm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922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316371-6881-4B97-A127-EDB1F779C735}" type="slidenum">
              <a:rPr lang="en-US" smtClean="0"/>
              <a:pPr>
                <a:defRPr/>
              </a:pPr>
              <a:t>3</a:t>
            </a:fld>
            <a:endParaRPr lang="en-US" smtClean="0"/>
          </a:p>
        </p:txBody>
      </p:sp>
      <p:sp>
        <p:nvSpPr>
          <p:cNvPr id="8197" name="Rectangle 2"/>
          <p:cNvSpPr>
            <a:spLocks noGrp="1" noChangeArrowheads="1"/>
          </p:cNvSpPr>
          <p:nvPr>
            <p:ph type="title"/>
          </p:nvPr>
        </p:nvSpPr>
        <p:spPr>
          <a:xfrm>
            <a:off x="219075" y="227013"/>
            <a:ext cx="8772525" cy="1143000"/>
          </a:xfrm>
          <a:solidFill>
            <a:schemeClr val="accent2"/>
          </a:solidFill>
          <a:ln w="38100">
            <a:solidFill>
              <a:schemeClr val="tx1"/>
            </a:solidFill>
          </a:ln>
        </p:spPr>
        <p:txBody>
          <a:bodyPr/>
          <a:lstStyle/>
          <a:p>
            <a:pPr algn="ctr" eaLnBrk="1" hangingPunct="1">
              <a:defRPr/>
            </a:pP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ABCD E/F </a:t>
            </a:r>
            <a:br>
              <a:rPr lang="en-US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Conflict Solving Approach</a:t>
            </a:r>
            <a:r>
              <a:rPr lang="en-US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36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1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916832"/>
            <a:ext cx="8443664" cy="4412704"/>
          </a:xfrm>
          <a:noFill/>
          <a:ln w="3810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>
              <a:defRPr/>
            </a:pPr>
            <a:r>
              <a:rPr lang="en-US" sz="2800" b="1" dirty="0" smtClean="0">
                <a:solidFill>
                  <a:schemeClr val="tx1"/>
                </a:solidFill>
              </a:rPr>
              <a:t>Practical skill for guiding behaviour</a:t>
            </a:r>
          </a:p>
          <a:p>
            <a:pPr lvl="1">
              <a:defRPr/>
            </a:pPr>
            <a:r>
              <a:rPr lang="en-US" sz="2600" b="1" dirty="0" smtClean="0">
                <a:solidFill>
                  <a:schemeClr val="tx1"/>
                </a:solidFill>
              </a:rPr>
              <a:t>skill demonstrated on practicum</a:t>
            </a:r>
          </a:p>
          <a:p>
            <a:pPr lvl="1">
              <a:defRPr/>
            </a:pPr>
            <a:endParaRPr lang="en-US" sz="2600" b="1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US" sz="2800" b="1" dirty="0" smtClean="0">
                <a:solidFill>
                  <a:schemeClr val="tx1"/>
                </a:solidFill>
              </a:rPr>
              <a:t>Information sheet provided</a:t>
            </a:r>
          </a:p>
          <a:p>
            <a:pPr>
              <a:defRPr/>
            </a:pPr>
            <a:endParaRPr lang="en-US" sz="2800" b="1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US" sz="2800" b="1" dirty="0" smtClean="0">
                <a:solidFill>
                  <a:schemeClr val="tx1"/>
                </a:solidFill>
              </a:rPr>
              <a:t>Work through steps using a scenario</a:t>
            </a:r>
          </a:p>
        </p:txBody>
      </p:sp>
    </p:spTree>
    <p:extLst>
      <p:ext uri="{BB962C8B-B14F-4D97-AF65-F5344CB8AC3E}">
        <p14:creationId xmlns:p14="http://schemas.microsoft.com/office/powerpoint/2010/main" val="3124681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6A7AA192-3F2F-4021-9D17-861155A07AF3}" type="datetime1">
              <a:rPr lang="en-US"/>
              <a:pPr>
                <a:defRPr/>
              </a:pPr>
              <a:t>3/4/2014</a:t>
            </a:fld>
            <a:endParaRPr lang="en-US"/>
          </a:p>
        </p:txBody>
      </p:sp>
      <p:sp>
        <p:nvSpPr>
          <p:cNvPr id="921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23728" y="6165304"/>
            <a:ext cx="5256399" cy="365125"/>
          </a:xfrm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922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316371-6881-4B97-A127-EDB1F779C735}" type="slidenum">
              <a:rPr lang="en-US" smtClean="0"/>
              <a:pPr>
                <a:defRPr/>
              </a:pPr>
              <a:t>4</a:t>
            </a:fld>
            <a:endParaRPr lang="en-US" smtClean="0"/>
          </a:p>
        </p:txBody>
      </p:sp>
      <p:sp>
        <p:nvSpPr>
          <p:cNvPr id="8197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260648"/>
            <a:ext cx="8772525" cy="1143000"/>
          </a:xfrm>
          <a:noFill/>
          <a:ln w="38100">
            <a:solidFill>
              <a:schemeClr val="tx1"/>
            </a:solidFill>
          </a:ln>
        </p:spPr>
        <p:txBody>
          <a:bodyPr/>
          <a:lstStyle/>
          <a:p>
            <a:pPr algn="ctr" eaLnBrk="1" hangingPunct="1">
              <a:defRPr/>
            </a:pP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will students do? </a:t>
            </a:r>
            <a:r>
              <a:rPr lang="en-US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4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1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700808"/>
            <a:ext cx="8443664" cy="4628728"/>
          </a:xfrm>
          <a:solidFill>
            <a:schemeClr val="accent2"/>
          </a:solidFill>
          <a:ln w="3810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 eaLnBrk="1" hangingPunct="1">
              <a:buNone/>
              <a:defRPr/>
            </a:pPr>
            <a:r>
              <a:rPr lang="en-US" sz="2800" b="1" dirty="0" smtClean="0">
                <a:solidFill>
                  <a:schemeClr val="tx1"/>
                </a:solidFill>
              </a:rPr>
              <a:t>Groups </a:t>
            </a:r>
            <a:r>
              <a:rPr lang="en-US" sz="2800" b="1" dirty="0" smtClean="0">
                <a:solidFill>
                  <a:schemeClr val="tx1"/>
                </a:solidFill>
              </a:rPr>
              <a:t>of 3</a:t>
            </a:r>
          </a:p>
          <a:p>
            <a:pPr>
              <a:defRPr/>
            </a:pPr>
            <a:r>
              <a:rPr lang="en-US" sz="2800" b="1" dirty="0" smtClean="0">
                <a:solidFill>
                  <a:schemeClr val="tx1"/>
                </a:solidFill>
              </a:rPr>
              <a:t>provided </a:t>
            </a:r>
            <a:r>
              <a:rPr lang="en-US" sz="2800" b="1" dirty="0" smtClean="0">
                <a:solidFill>
                  <a:schemeClr val="tx1"/>
                </a:solidFill>
              </a:rPr>
              <a:t>with scenarios</a:t>
            </a:r>
          </a:p>
          <a:p>
            <a:pPr>
              <a:defRPr/>
            </a:pPr>
            <a:r>
              <a:rPr lang="en-US" sz="2800" b="1" dirty="0" smtClean="0">
                <a:solidFill>
                  <a:schemeClr val="tx1"/>
                </a:solidFill>
              </a:rPr>
              <a:t>role </a:t>
            </a:r>
            <a:r>
              <a:rPr lang="en-US" sz="2800" b="1" dirty="0" smtClean="0">
                <a:solidFill>
                  <a:schemeClr val="tx1"/>
                </a:solidFill>
              </a:rPr>
              <a:t>play scenario X2</a:t>
            </a:r>
          </a:p>
          <a:p>
            <a:pPr lvl="1">
              <a:defRPr/>
            </a:pPr>
            <a:r>
              <a:rPr lang="en-US" sz="2600" b="1" dirty="0" smtClean="0">
                <a:solidFill>
                  <a:schemeClr val="tx1"/>
                </a:solidFill>
              </a:rPr>
              <a:t>facilitating ABCD E/F</a:t>
            </a:r>
          </a:p>
          <a:p>
            <a:pPr lvl="1">
              <a:defRPr/>
            </a:pPr>
            <a:r>
              <a:rPr lang="en-US" sz="2600" b="1" dirty="0" smtClean="0">
                <a:solidFill>
                  <a:schemeClr val="tx1"/>
                </a:solidFill>
              </a:rPr>
              <a:t>solving problem for children (incorrect</a:t>
            </a:r>
            <a:r>
              <a:rPr lang="en-US" sz="2600" b="1" dirty="0" smtClean="0">
                <a:solidFill>
                  <a:schemeClr val="tx1"/>
                </a:solidFill>
              </a:rPr>
              <a:t>)</a:t>
            </a:r>
          </a:p>
          <a:p>
            <a:pPr lvl="1">
              <a:defRPr/>
            </a:pPr>
            <a:endParaRPr lang="en-CA" altLang="en-US" sz="2400" b="1" dirty="0" smtClean="0"/>
          </a:p>
          <a:p>
            <a:pPr>
              <a:defRPr/>
            </a:pPr>
            <a:r>
              <a:rPr lang="en-CA" altLang="en-US" sz="2600" b="1" dirty="0" smtClean="0">
                <a:solidFill>
                  <a:schemeClr val="tx1"/>
                </a:solidFill>
              </a:rPr>
              <a:t>discuss </a:t>
            </a:r>
            <a:r>
              <a:rPr lang="en-CA" altLang="en-US" sz="2600" b="1" dirty="0">
                <a:solidFill>
                  <a:schemeClr val="tx1"/>
                </a:solidFill>
              </a:rPr>
              <a:t>and </a:t>
            </a:r>
            <a:r>
              <a:rPr lang="en-CA" altLang="en-US" sz="2600" b="1" dirty="0" smtClean="0">
                <a:solidFill>
                  <a:schemeClr val="tx1"/>
                </a:solidFill>
              </a:rPr>
              <a:t>compare</a:t>
            </a:r>
            <a:endParaRPr lang="en-US" sz="3600" b="1" dirty="0" smtClean="0">
              <a:solidFill>
                <a:schemeClr val="tx1"/>
              </a:solidFill>
            </a:endParaRPr>
          </a:p>
          <a:p>
            <a:pPr marL="0" indent="0" eaLnBrk="1" hangingPunct="1">
              <a:buNone/>
              <a:defRPr/>
            </a:pPr>
            <a:endParaRPr lang="en-US" sz="3600" b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5020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116632"/>
            <a:ext cx="7125113" cy="924475"/>
          </a:xfrm>
        </p:spPr>
        <p:txBody>
          <a:bodyPr/>
          <a:lstStyle/>
          <a:p>
            <a:pPr algn="r"/>
            <a:r>
              <a:rPr lang="en-CA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Learning Outcomes</a:t>
            </a:r>
            <a:endParaRPr lang="en-CA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980728"/>
            <a:ext cx="8784976" cy="5760640"/>
          </a:xfr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CA" sz="2400" b="1" dirty="0" smtClean="0">
                <a:solidFill>
                  <a:schemeClr val="tx1"/>
                </a:solidFill>
              </a:rPr>
              <a:t>In small groups students will:</a:t>
            </a:r>
          </a:p>
          <a:p>
            <a:r>
              <a:rPr lang="en-CA" sz="2000" dirty="0" smtClean="0">
                <a:solidFill>
                  <a:schemeClr val="tx1"/>
                </a:solidFill>
              </a:rPr>
              <a:t>demonstrate the ABCD &amp; E/F steps of the problem solving approach in the proper sequence</a:t>
            </a:r>
          </a:p>
          <a:p>
            <a:endParaRPr lang="en-CA" sz="2000" dirty="0" smtClean="0">
              <a:solidFill>
                <a:schemeClr val="tx1"/>
              </a:solidFill>
            </a:endParaRPr>
          </a:p>
          <a:p>
            <a:r>
              <a:rPr lang="en-CA" sz="2000" dirty="0" smtClean="0">
                <a:solidFill>
                  <a:schemeClr val="tx1"/>
                </a:solidFill>
              </a:rPr>
              <a:t>demonstrate the wrong approach by solving the problem for children</a:t>
            </a:r>
          </a:p>
          <a:p>
            <a:endParaRPr lang="en-CA" sz="2000" dirty="0" smtClean="0">
              <a:solidFill>
                <a:schemeClr val="tx1"/>
              </a:solidFill>
            </a:endParaRPr>
          </a:p>
          <a:p>
            <a:r>
              <a:rPr lang="en-CA" sz="2000" dirty="0" smtClean="0">
                <a:solidFill>
                  <a:schemeClr val="tx1"/>
                </a:solidFill>
              </a:rPr>
              <a:t>compare the two approaches outlining how each </a:t>
            </a:r>
            <a:r>
              <a:rPr lang="en-CA" sz="2000" dirty="0" smtClean="0">
                <a:solidFill>
                  <a:schemeClr val="tx1"/>
                </a:solidFill>
              </a:rPr>
              <a:t>strategy </a:t>
            </a:r>
            <a:r>
              <a:rPr lang="en-CA" sz="2000" dirty="0" smtClean="0">
                <a:solidFill>
                  <a:schemeClr val="tx1"/>
                </a:solidFill>
              </a:rPr>
              <a:t>supports or doesn’t support children’s social competence and self-regulation</a:t>
            </a:r>
          </a:p>
          <a:p>
            <a:endParaRPr lang="en-CA" sz="2000" dirty="0" smtClean="0">
              <a:solidFill>
                <a:schemeClr val="tx1"/>
              </a:solidFill>
            </a:endParaRPr>
          </a:p>
          <a:p>
            <a:r>
              <a:rPr lang="en-CA" sz="2000" dirty="0" smtClean="0">
                <a:solidFill>
                  <a:schemeClr val="tx1"/>
                </a:solidFill>
              </a:rPr>
              <a:t>describe </a:t>
            </a:r>
            <a:r>
              <a:rPr lang="en-CA" altLang="en-US" sz="2000" dirty="0" smtClean="0">
                <a:solidFill>
                  <a:schemeClr val="tx1"/>
                </a:solidFill>
              </a:rPr>
              <a:t>children’s perspective </a:t>
            </a:r>
            <a:r>
              <a:rPr lang="en-CA" altLang="en-US" sz="2000" dirty="0">
                <a:solidFill>
                  <a:schemeClr val="tx1"/>
                </a:solidFill>
              </a:rPr>
              <a:t>of </a:t>
            </a:r>
            <a:r>
              <a:rPr lang="en-CA" altLang="en-US" sz="2000" dirty="0" smtClean="0">
                <a:solidFill>
                  <a:schemeClr val="tx1"/>
                </a:solidFill>
              </a:rPr>
              <a:t>the application of each approach</a:t>
            </a:r>
            <a:endParaRPr lang="en-CA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A021F-6CC8-49A2-9473-76746947A568}" type="slidenum">
              <a:rPr lang="en-CA" smtClean="0"/>
              <a:pPr/>
              <a:t>5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1566611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7664" y="188640"/>
            <a:ext cx="7125113" cy="924475"/>
          </a:xfrm>
        </p:spPr>
        <p:txBody>
          <a:bodyPr/>
          <a:lstStyle/>
          <a:p>
            <a:pPr algn="r"/>
            <a:r>
              <a:rPr lang="en-C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Evaluation Strategy:</a:t>
            </a:r>
            <a:endParaRPr lang="en-CA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196752"/>
            <a:ext cx="8568952" cy="5472607"/>
          </a:xfr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CA" sz="2800" dirty="0" smtClean="0"/>
              <a:t>Class feedback after each role play</a:t>
            </a:r>
          </a:p>
          <a:p>
            <a:pPr lvl="1"/>
            <a:r>
              <a:rPr lang="en-CA" sz="2400" dirty="0" smtClean="0"/>
              <a:t>steps covered</a:t>
            </a:r>
          </a:p>
          <a:p>
            <a:pPr lvl="1"/>
            <a:r>
              <a:rPr lang="en-CA" sz="2400" dirty="0" smtClean="0"/>
              <a:t>suggestions/feedback</a:t>
            </a:r>
          </a:p>
          <a:p>
            <a:pPr marL="457200" lvl="1" indent="0">
              <a:buNone/>
            </a:pPr>
            <a:endParaRPr lang="en-CA" sz="2400" dirty="0" smtClean="0"/>
          </a:p>
          <a:p>
            <a:r>
              <a:rPr lang="en-CA" sz="2800" dirty="0" smtClean="0"/>
              <a:t>Group </a:t>
            </a:r>
            <a:r>
              <a:rPr lang="en-CA" sz="2800" dirty="0" smtClean="0"/>
              <a:t>evaluation </a:t>
            </a:r>
            <a:r>
              <a:rPr lang="en-CA" sz="2800" dirty="0" smtClean="0"/>
              <a:t>of </a:t>
            </a:r>
            <a:r>
              <a:rPr lang="en-CA" sz="2800" dirty="0" smtClean="0"/>
              <a:t>role play implementation </a:t>
            </a:r>
            <a:r>
              <a:rPr lang="en-CA" sz="2800" dirty="0" smtClean="0"/>
              <a:t>using the information handout as a standard of measure</a:t>
            </a:r>
          </a:p>
          <a:p>
            <a:r>
              <a:rPr lang="en-CA" sz="2800" dirty="0" smtClean="0"/>
              <a:t>Written reflection of the benefits of using problem solving technique </a:t>
            </a:r>
            <a:r>
              <a:rPr lang="en-CA" dirty="0" smtClean="0"/>
              <a:t>(independent)</a:t>
            </a:r>
          </a:p>
          <a:p>
            <a:endParaRPr lang="en-CA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A021F-6CC8-49A2-9473-76746947A568}" type="slidenum">
              <a:rPr lang="en-CA" smtClean="0"/>
              <a:pPr/>
              <a:t>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861987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188640"/>
            <a:ext cx="7701177" cy="924475"/>
          </a:xfrm>
        </p:spPr>
        <p:txBody>
          <a:bodyPr/>
          <a:lstStyle/>
          <a:p>
            <a:pPr algn="r"/>
            <a:r>
              <a:rPr lang="en-C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will this improve learning?</a:t>
            </a:r>
            <a:endParaRPr lang="en-C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68760"/>
            <a:ext cx="8208912" cy="5184577"/>
          </a:xfr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CA" sz="2800" dirty="0" smtClean="0"/>
              <a:t>Use new knowledge to promote understanding</a:t>
            </a:r>
          </a:p>
          <a:p>
            <a:r>
              <a:rPr lang="en-CA" sz="2800" dirty="0" smtClean="0"/>
              <a:t>Convert information into useful and applicable knowledge</a:t>
            </a:r>
          </a:p>
          <a:p>
            <a:r>
              <a:rPr lang="en-CA" sz="2800" dirty="0" smtClean="0"/>
              <a:t>Practice required skill </a:t>
            </a:r>
          </a:p>
          <a:p>
            <a:r>
              <a:rPr lang="en-CA" sz="2800" dirty="0" smtClean="0"/>
              <a:t>Enjoyment of working with others</a:t>
            </a:r>
          </a:p>
          <a:p>
            <a:pPr marL="342900" lvl="1" indent="-342900"/>
            <a:r>
              <a:rPr lang="en-CA" sz="2800" dirty="0" smtClean="0"/>
              <a:t>Demonstrate </a:t>
            </a:r>
            <a:r>
              <a:rPr lang="en-CA" sz="2800" dirty="0"/>
              <a:t>essential skills</a:t>
            </a:r>
          </a:p>
          <a:p>
            <a:pPr lvl="1"/>
            <a:r>
              <a:rPr lang="en-CA" sz="2600" dirty="0" smtClean="0"/>
              <a:t>work in collaboration with others</a:t>
            </a:r>
          </a:p>
          <a:p>
            <a:pPr lvl="1"/>
            <a:r>
              <a:rPr lang="en-CA" sz="2600" dirty="0" smtClean="0"/>
              <a:t>problem solve</a:t>
            </a:r>
            <a:endParaRPr lang="en-CA" dirty="0" smtClean="0"/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A021F-6CC8-49A2-9473-76746947A568}" type="slidenum">
              <a:rPr lang="en-CA" smtClean="0"/>
              <a:pPr/>
              <a:t>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526474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sz="6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Journals/Blogs</a:t>
            </a:r>
            <a:endParaRPr lang="en-CA" sz="6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1043608" y="5157192"/>
            <a:ext cx="7117178" cy="860400"/>
          </a:xfrm>
        </p:spPr>
        <p:txBody>
          <a:bodyPr>
            <a:normAutofit/>
          </a:bodyPr>
          <a:lstStyle/>
          <a:p>
            <a:pPr algn="ctr"/>
            <a:r>
              <a:rPr lang="en-CA" sz="3600" dirty="0"/>
              <a:t>Student Centered Approach</a:t>
            </a:r>
          </a:p>
          <a:p>
            <a:pPr algn="ctr"/>
            <a:endParaRPr lang="en-CA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A021F-6CC8-49A2-9473-76746947A568}" type="slidenum">
              <a:rPr lang="en-CA" smtClean="0"/>
              <a:pPr/>
              <a:t>8</a:t>
            </a:fld>
            <a:endParaRPr lang="en-CA"/>
          </a:p>
        </p:txBody>
      </p:sp>
      <p:pic>
        <p:nvPicPr>
          <p:cNvPr id="9" name="Picture 4" descr="Pblroles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2588" y="404664"/>
            <a:ext cx="3145532" cy="3323779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/>
        </p:nvSpPr>
        <p:spPr>
          <a:xfrm>
            <a:off x="6156176" y="3244334"/>
            <a:ext cx="135165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1000" dirty="0">
                <a:hlinkClick r:id="rId5"/>
              </a:rPr>
              <a:t>tccl.rit.albany.edu</a:t>
            </a:r>
            <a:endParaRPr lang="en-CA" sz="1000" dirty="0"/>
          </a:p>
        </p:txBody>
      </p:sp>
    </p:spTree>
    <p:extLst>
      <p:ext uri="{BB962C8B-B14F-4D97-AF65-F5344CB8AC3E}">
        <p14:creationId xmlns:p14="http://schemas.microsoft.com/office/powerpoint/2010/main" val="28784700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259632" y="116632"/>
            <a:ext cx="7125113" cy="924475"/>
          </a:xfrm>
        </p:spPr>
        <p:txBody>
          <a:bodyPr/>
          <a:lstStyle/>
          <a:p>
            <a:pPr algn="ctr"/>
            <a:r>
              <a:rPr lang="en-C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Practicum Reflection</a:t>
            </a:r>
            <a:endParaRPr lang="en-CA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23528" y="1700808"/>
            <a:ext cx="8424936" cy="4104455"/>
          </a:xfr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CA" sz="2800" dirty="0" smtClean="0"/>
              <a:t>Students out one day a week </a:t>
            </a:r>
            <a:r>
              <a:rPr lang="en-CA" sz="2400" dirty="0" smtClean="0"/>
              <a:t>(total 3-5 days)</a:t>
            </a:r>
            <a:r>
              <a:rPr lang="en-CA" sz="2800" dirty="0" smtClean="0"/>
              <a:t> </a:t>
            </a:r>
            <a:r>
              <a:rPr lang="en-CA" sz="2800" i="1" dirty="0" smtClean="0"/>
              <a:t>plus</a:t>
            </a:r>
          </a:p>
          <a:p>
            <a:r>
              <a:rPr lang="en-CA" sz="2800" dirty="0" smtClean="0"/>
              <a:t>Block placement </a:t>
            </a:r>
            <a:r>
              <a:rPr lang="en-CA" sz="2400" dirty="0" smtClean="0"/>
              <a:t>(3-5 weeks)</a:t>
            </a:r>
          </a:p>
          <a:p>
            <a:pPr lvl="1"/>
            <a:r>
              <a:rPr lang="en-CA" sz="2200" dirty="0" smtClean="0"/>
              <a:t>each student at a different day care centre</a:t>
            </a:r>
          </a:p>
          <a:p>
            <a:pPr lvl="1"/>
            <a:r>
              <a:rPr lang="en-CA" sz="2200" dirty="0" smtClean="0"/>
              <a:t>s</a:t>
            </a:r>
            <a:r>
              <a:rPr lang="en-CA" sz="2400" dirty="0" smtClean="0"/>
              <a:t>mall </a:t>
            </a:r>
            <a:r>
              <a:rPr lang="en-CA" sz="2400" dirty="0"/>
              <a:t>groups </a:t>
            </a:r>
            <a:r>
              <a:rPr lang="en-CA" sz="2000" dirty="0"/>
              <a:t>(10-13 students per instructor)</a:t>
            </a:r>
          </a:p>
          <a:p>
            <a:r>
              <a:rPr lang="en-CA" sz="2800" dirty="0" smtClean="0"/>
              <a:t>Opportunity to integrate knowledge, skills, abilities</a:t>
            </a:r>
          </a:p>
          <a:p>
            <a:endParaRPr lang="en-CA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A021F-6CC8-49A2-9473-76746947A568}" type="slidenum">
              <a:rPr lang="en-CA" smtClean="0"/>
              <a:pPr/>
              <a:t>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72131550"/>
      </p:ext>
    </p:extLst>
  </p:cSld>
  <p:clrMapOvr>
    <a:masterClrMapping/>
  </p:clrMapOvr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TC102455596[[fn=Spring]]</Template>
  <TotalTime>7038</TotalTime>
  <Words>1489</Words>
  <Application>Microsoft Office PowerPoint</Application>
  <PresentationFormat>On-screen Show (4:3)</PresentationFormat>
  <Paragraphs>228</Paragraphs>
  <Slides>21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Spring</vt:lpstr>
      <vt:lpstr>PowerPoint Presentation</vt:lpstr>
      <vt:lpstr>ROLE PLAY</vt:lpstr>
      <vt:lpstr> ABCD E/F  Conflict Solving Approach </vt:lpstr>
      <vt:lpstr> What will students do?  </vt:lpstr>
      <vt:lpstr>Learning Outcomes</vt:lpstr>
      <vt:lpstr>Evaluation Strategy:</vt:lpstr>
      <vt:lpstr>How will this improve learning?</vt:lpstr>
      <vt:lpstr>Journals/Blogs</vt:lpstr>
      <vt:lpstr>Practicum Reflection</vt:lpstr>
      <vt:lpstr>Practicum Reflection</vt:lpstr>
      <vt:lpstr>What students will do:</vt:lpstr>
      <vt:lpstr>LEARNING OUTCOMES:</vt:lpstr>
      <vt:lpstr>Evaluation:</vt:lpstr>
      <vt:lpstr>Improves learning:</vt:lpstr>
      <vt:lpstr>LEARNING CENTRES</vt:lpstr>
      <vt:lpstr>Curriculum Experiences</vt:lpstr>
      <vt:lpstr>Hands-on activities</vt:lpstr>
      <vt:lpstr>Hands-on activities</vt:lpstr>
      <vt:lpstr>LEARNING OUTCOMES:</vt:lpstr>
      <vt:lpstr>Evaluation Strategy:</vt:lpstr>
      <vt:lpstr>Improves Learning: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jean</dc:creator>
  <cp:lastModifiedBy>Owner</cp:lastModifiedBy>
  <cp:revision>105</cp:revision>
  <dcterms:created xsi:type="dcterms:W3CDTF">2014-02-19T23:25:37Z</dcterms:created>
  <dcterms:modified xsi:type="dcterms:W3CDTF">2014-03-05T05:27:50Z</dcterms:modified>
</cp:coreProperties>
</file>