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4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84" y="-56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25115693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" name="Shape 3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" name="Shape 4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9" name="Shape 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Shape 6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Shape 7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/>
        </p:nvSpPr>
        <p:spPr>
          <a:xfrm>
            <a:off x="0" y="0"/>
            <a:ext cx="9144000" cy="35183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9" name="Shape 9"/>
          <p:cNvCxnSpPr/>
          <p:nvPr/>
        </p:nvCxnSpPr>
        <p:spPr>
          <a:xfrm>
            <a:off x="0" y="3496604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0" name="Shape 10"/>
          <p:cNvSpPr txBox="1">
            <a:spLocks noGrp="1"/>
          </p:cNvSpPr>
          <p:nvPr>
            <p:ph type="ctrTitle"/>
          </p:nvPr>
        </p:nvSpPr>
        <p:spPr>
          <a:xfrm>
            <a:off x="685800" y="1867781"/>
            <a:ext cx="7772400" cy="16488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indent="457200">
              <a:buSzPct val="100000"/>
              <a:defRPr sz="7200"/>
            </a:lvl1pPr>
            <a:lvl2pPr indent="457200">
              <a:buSzPct val="100000"/>
              <a:defRPr sz="7200"/>
            </a:lvl2pPr>
            <a:lvl3pPr indent="457200">
              <a:buSzPct val="100000"/>
              <a:defRPr sz="7200"/>
            </a:lvl3pPr>
            <a:lvl4pPr indent="457200">
              <a:buSzPct val="100000"/>
              <a:defRPr sz="7200"/>
            </a:lvl4pPr>
            <a:lvl5pPr indent="457200">
              <a:buSzPct val="100000"/>
              <a:defRPr sz="7200"/>
            </a:lvl5pPr>
            <a:lvl6pPr indent="457200">
              <a:buSzPct val="100000"/>
              <a:defRPr sz="7200"/>
            </a:lvl6pPr>
            <a:lvl7pPr indent="457200">
              <a:buSzPct val="100000"/>
              <a:defRPr sz="7200"/>
            </a:lvl7pPr>
            <a:lvl8pPr indent="457200">
              <a:buSzPct val="100000"/>
              <a:defRPr sz="7200"/>
            </a:lvl8pPr>
            <a:lvl9pPr indent="457200">
              <a:buSzPct val="100000"/>
              <a:defRPr sz="7200"/>
            </a:lvl9pPr>
          </a:lstStyle>
          <a:p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subTitle" idx="1"/>
          </p:nvPr>
        </p:nvSpPr>
        <p:spPr>
          <a:xfrm>
            <a:off x="685800" y="3627026"/>
            <a:ext cx="7772400" cy="7743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0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marL="0" indent="19050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marL="0" indent="19050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marL="0" indent="19050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marL="0" indent="19050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marL="0" indent="19050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marL="0" indent="19050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marL="0" indent="19050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marL="0" indent="190500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/>
        </p:nvSpPr>
        <p:spPr>
          <a:xfrm>
            <a:off x="0" y="0"/>
            <a:ext cx="9144000" cy="1149900"/>
          </a:xfrm>
          <a:prstGeom prst="rect">
            <a:avLst/>
          </a:prstGeom>
          <a:solidFill>
            <a:srgbClr val="2388DB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14" name="Shape 14"/>
          <p:cNvCxnSpPr/>
          <p:nvPr/>
        </p:nvCxnSpPr>
        <p:spPr>
          <a:xfrm>
            <a:off x="0" y="1127875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5" name="Shape 1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/>
        </p:nvSpPr>
        <p:spPr>
          <a:xfrm>
            <a:off x="0" y="0"/>
            <a:ext cx="9144000" cy="11499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19" name="Shape 19"/>
          <p:cNvCxnSpPr/>
          <p:nvPr/>
        </p:nvCxnSpPr>
        <p:spPr>
          <a:xfrm>
            <a:off x="0" y="1127875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0" name="Shape 20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>
            <a:off x="0" y="0"/>
            <a:ext cx="9144000" cy="1149900"/>
          </a:xfrm>
          <a:prstGeom prst="rect">
            <a:avLst/>
          </a:prstGeom>
          <a:solidFill>
            <a:srgbClr val="2388DB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25" name="Shape 25"/>
          <p:cNvCxnSpPr/>
          <p:nvPr/>
        </p:nvCxnSpPr>
        <p:spPr>
          <a:xfrm>
            <a:off x="0" y="1127875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>
            <a:spLocks noGrp="1"/>
          </p:cNvSpPr>
          <p:nvPr>
            <p:ph type="body" idx="1"/>
          </p:nvPr>
        </p:nvSpPr>
        <p:spPr>
          <a:xfrm>
            <a:off x="457200" y="4406309"/>
            <a:ext cx="8229600" cy="5195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285750" indent="-171450">
              <a:spcBef>
                <a:spcPts val="0"/>
              </a:spcBef>
              <a:buClr>
                <a:schemeClr val="dk2"/>
              </a:buClr>
              <a:buSzPct val="100000"/>
              <a:buNone/>
              <a:defRPr sz="1800">
                <a:solidFill>
                  <a:schemeClr val="dk2"/>
                </a:solidFill>
              </a:defRPr>
            </a:lvl1pPr>
          </a:lstStyle>
          <a:p>
            <a:endParaRPr/>
          </a:p>
        </p:txBody>
      </p:sp>
      <p:sp>
        <p:nvSpPr>
          <p:cNvPr id="29" name="Shape 29"/>
          <p:cNvSpPr/>
          <p:nvPr/>
        </p:nvSpPr>
        <p:spPr>
          <a:xfrm>
            <a:off x="4274" y="0"/>
            <a:ext cx="9144000" cy="4406399"/>
          </a:xfrm>
          <a:prstGeom prst="rect">
            <a:avLst/>
          </a:prstGeom>
          <a:solidFill>
            <a:srgbClr val="2388DB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endParaRPr/>
          </a:p>
        </p:txBody>
      </p:sp>
      <p:cxnSp>
        <p:nvCxnSpPr>
          <p:cNvPr id="30" name="Shape 30"/>
          <p:cNvCxnSpPr/>
          <p:nvPr/>
        </p:nvCxnSpPr>
        <p:spPr>
          <a:xfrm>
            <a:off x="0" y="4384371"/>
            <a:ext cx="9144000" cy="0"/>
          </a:xfrm>
          <a:prstGeom prst="straightConnector1">
            <a:avLst/>
          </a:prstGeom>
          <a:noFill/>
          <a:ln w="57150" cap="flat">
            <a:solidFill>
              <a:srgbClr val="000000">
                <a:alpha val="14901"/>
              </a:srgbClr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bg>
      <p:bgPr>
        <a:solidFill>
          <a:schemeClr val="dk2"/>
        </a:solidFill>
        <a:effectLst/>
      </p:bgPr>
    </p:bg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marL="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1pPr>
            <a:lvl2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2pPr>
            <a:lvl3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3pPr>
            <a:lvl4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4pPr>
            <a:lvl5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5pPr>
            <a:lvl6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6pPr>
            <a:lvl7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7pPr>
            <a:lvl8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8pPr>
            <a:lvl9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342900" indent="-152400"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 marL="742950" indent="-133350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 marL="1143000" indent="-76200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 marL="16002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 marL="20574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 marL="25146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 marL="29718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 marL="34290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 marL="3886200" indent="-114300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>
            <a:spLocks noGrp="1"/>
          </p:cNvSpPr>
          <p:nvPr>
            <p:ph type="ctrTitle"/>
          </p:nvPr>
        </p:nvSpPr>
        <p:spPr>
          <a:xfrm>
            <a:off x="685800" y="1867781"/>
            <a:ext cx="7772400" cy="16488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buNone/>
            </a:pPr>
            <a:r>
              <a:rPr lang="en" sz="3000"/>
              <a:t>Scaffolding</a:t>
            </a:r>
          </a:p>
          <a:p>
            <a:pPr lvl="0" rtl="0">
              <a:buNone/>
            </a:pPr>
            <a:r>
              <a:rPr lang="en" sz="3000"/>
              <a:t>Role-playing</a:t>
            </a:r>
          </a:p>
          <a:p>
            <a:pPr>
              <a:buNone/>
            </a:pPr>
            <a:r>
              <a:rPr lang="en" sz="3000"/>
              <a:t>Flipping the classroom</a:t>
            </a:r>
          </a:p>
        </p:txBody>
      </p:sp>
      <p:sp>
        <p:nvSpPr>
          <p:cNvPr id="34" name="Shape 34"/>
          <p:cNvSpPr txBox="1">
            <a:spLocks noGrp="1"/>
          </p:cNvSpPr>
          <p:nvPr>
            <p:ph type="subTitle" idx="1"/>
          </p:nvPr>
        </p:nvSpPr>
        <p:spPr>
          <a:xfrm>
            <a:off x="685800" y="3627026"/>
            <a:ext cx="7772400" cy="7743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en"/>
              <a:t>Student-Centered Approaches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Scaffolding</a:t>
            </a:r>
          </a:p>
        </p:txBody>
      </p:sp>
      <p:sp>
        <p:nvSpPr>
          <p:cNvPr id="40" name="Shape 4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 sz="2400"/>
              <a:t>Teacher modeling the skill and thinking for the student.</a:t>
            </a:r>
          </a:p>
          <a:p>
            <a:endParaRPr lang="en" sz="2400"/>
          </a:p>
          <a:p>
            <a:pPr lvl="0" rtl="0">
              <a:buNone/>
            </a:pPr>
            <a:r>
              <a:rPr lang="en" sz="2400"/>
              <a:t>The first few times a student goes out on the road, I would drive first. I would demonstrate exactly what I was looking for out of them.</a:t>
            </a:r>
          </a:p>
          <a:p>
            <a:pPr>
              <a:buNone/>
            </a:pPr>
            <a:r>
              <a:rPr lang="en" sz="2400"/>
              <a:t>Later on, if a student was struggling in a particular area I would drive and have them watch me demonstrate it again.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Outcomes</a:t>
            </a:r>
          </a:p>
        </p:txBody>
      </p:sp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buClr>
                <a:schemeClr val="dk1"/>
              </a:buClr>
              <a:buSzPct val="100000"/>
              <a:buFont typeface="Arial"/>
              <a:buChar char="➔"/>
            </a:pPr>
            <a:r>
              <a:rPr lang="en"/>
              <a:t>Demonstrate a good understanding of the vehicle size.</a:t>
            </a:r>
          </a:p>
          <a:p>
            <a:endParaRPr lang="en"/>
          </a:p>
          <a:p>
            <a:pPr marL="457200" lvl="0" indent="-419100" rtl="0">
              <a:buClr>
                <a:schemeClr val="dk1"/>
              </a:buClr>
              <a:buSzPct val="100000"/>
              <a:buFont typeface="Arial"/>
              <a:buChar char="➔"/>
            </a:pPr>
            <a:r>
              <a:rPr lang="en"/>
              <a:t>Operate the vehicle in a safe manner.</a:t>
            </a:r>
          </a:p>
          <a:p>
            <a:endParaRPr lang="en"/>
          </a:p>
          <a:p>
            <a:pPr marL="457200" lvl="0" indent="-419100">
              <a:buClr>
                <a:schemeClr val="dk1"/>
              </a:buClr>
              <a:buSzPct val="100000"/>
              <a:buFont typeface="Arial"/>
              <a:buChar char="➔"/>
            </a:pPr>
            <a:r>
              <a:rPr lang="en"/>
              <a:t>Observe the rules of the road.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Role-playing </a:t>
            </a:r>
          </a:p>
        </p:txBody>
      </p:sp>
      <p:sp>
        <p:nvSpPr>
          <p:cNvPr id="52" name="Shape 5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 sz="2400"/>
              <a:t>When dealing with the public, role-playing can help my students defuse a serious situation.</a:t>
            </a:r>
          </a:p>
          <a:p>
            <a:pPr lvl="0" rtl="0">
              <a:buNone/>
            </a:pPr>
            <a:r>
              <a:rPr lang="en" sz="2400"/>
              <a:t>At time, my students will eventually have to deal with angry passengers. I do role-playing situations on what to do if the person doesn’t calm down. I also do role-playing situations on how to defend yourself when people become violent.</a:t>
            </a:r>
          </a:p>
          <a:p>
            <a:pPr>
              <a:buNone/>
            </a:pPr>
            <a:r>
              <a:rPr lang="en" sz="2400"/>
              <a:t>My students are shown actual videos and asked how they would handle that situation.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Outcomes</a:t>
            </a:r>
          </a:p>
        </p:txBody>
      </p:sp>
      <p:sp>
        <p:nvSpPr>
          <p:cNvPr id="58" name="Shape 5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buClr>
                <a:schemeClr val="dk1"/>
              </a:buClr>
              <a:buSzPct val="100000"/>
              <a:buFont typeface="Arial"/>
              <a:buChar char="➔"/>
            </a:pPr>
            <a:r>
              <a:rPr lang="en"/>
              <a:t>Provide good customer service.</a:t>
            </a:r>
          </a:p>
          <a:p>
            <a:endParaRPr lang="en"/>
          </a:p>
          <a:p>
            <a:pPr marL="457200" lvl="0" indent="-419100" rtl="0">
              <a:buClr>
                <a:schemeClr val="dk1"/>
              </a:buClr>
              <a:buSzPct val="100000"/>
              <a:buFont typeface="Arial"/>
              <a:buChar char="➔"/>
            </a:pPr>
            <a:r>
              <a:rPr lang="en"/>
              <a:t>Identify a potentially bad situation.</a:t>
            </a:r>
          </a:p>
          <a:p>
            <a:endParaRPr lang="en"/>
          </a:p>
          <a:p>
            <a:pPr marL="457200" lvl="0" indent="-419100">
              <a:buClr>
                <a:schemeClr val="dk1"/>
              </a:buClr>
              <a:buSzPct val="100000"/>
              <a:buFont typeface="Arial"/>
              <a:buChar char="➔"/>
            </a:pPr>
            <a:r>
              <a:rPr lang="en"/>
              <a:t>Show an understanding of how to contact control and call for help.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Flipping the Classroom	</a:t>
            </a:r>
          </a:p>
        </p:txBody>
      </p:sp>
      <p:sp>
        <p:nvSpPr>
          <p:cNvPr id="64" name="Shape 6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/>
              <a:t>Have my students watch a video on how to correctly preform the air brake test.</a:t>
            </a:r>
          </a:p>
          <a:p>
            <a:pPr lvl="0" rtl="0">
              <a:buNone/>
            </a:pPr>
            <a:r>
              <a:rPr lang="en"/>
              <a:t>Some of the benefits of this are:</a:t>
            </a:r>
          </a:p>
          <a:p>
            <a:pPr marL="457200" lvl="0" indent="-381000" rtl="0"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/>
              <a:t>For many students, English isn’t their first language. Better to watch a video then read off a paper.</a:t>
            </a:r>
          </a:p>
          <a:p>
            <a:pPr marL="457200" lvl="0" indent="-381000" rtl="0"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/>
              <a:t>Pause and play each step.</a:t>
            </a:r>
          </a:p>
          <a:p>
            <a:pPr marL="457200" lvl="0" indent="-381000">
              <a:buClr>
                <a:schemeClr val="dk1"/>
              </a:buClr>
              <a:buSzPct val="100000"/>
              <a:buFont typeface="Arial"/>
              <a:buChar char="●"/>
            </a:pPr>
            <a:r>
              <a:rPr lang="en" sz="2400"/>
              <a:t>Watch at their convience.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/>
              <a:t>Outcomes</a:t>
            </a:r>
          </a:p>
        </p:txBody>
      </p:sp>
      <p:sp>
        <p:nvSpPr>
          <p:cNvPr id="70" name="Shape 7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buClr>
                <a:schemeClr val="dk1"/>
              </a:buClr>
              <a:buSzPct val="100000"/>
              <a:buFont typeface="Arial"/>
              <a:buChar char="➔"/>
            </a:pPr>
            <a:r>
              <a:rPr lang="en"/>
              <a:t>Perform the air brake text accurately. </a:t>
            </a:r>
          </a:p>
          <a:p>
            <a:endParaRPr lang="en"/>
          </a:p>
          <a:p>
            <a:pPr marL="457200" lvl="0" indent="-419100">
              <a:buClr>
                <a:schemeClr val="dk1"/>
              </a:buClr>
              <a:buSzPct val="100000"/>
              <a:buFont typeface="Arial"/>
              <a:buChar char="➔"/>
            </a:pPr>
            <a:r>
              <a:rPr lang="en"/>
              <a:t>Show an understanding of the air brake system.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biz">
  <a:themeElements>
    <a:clrScheme name="Custom 233">
      <a:dk1>
        <a:srgbClr val="000000"/>
      </a:dk1>
      <a:lt1>
        <a:srgbClr val="FFFFFF"/>
      </a:lt1>
      <a:dk2>
        <a:srgbClr val="2388DB"/>
      </a:dk2>
      <a:lt2>
        <a:srgbClr val="BBD7F8"/>
      </a:lt2>
      <a:accent1>
        <a:srgbClr val="80B606"/>
      </a:accent1>
      <a:accent2>
        <a:srgbClr val="E29F1D"/>
      </a:accent2>
      <a:accent3>
        <a:srgbClr val="1D6FB2"/>
      </a:accent3>
      <a:accent4>
        <a:srgbClr val="3FAC98"/>
      </a:accent4>
      <a:accent5>
        <a:srgbClr val="5B57BB"/>
      </a:accent5>
      <a:accent6>
        <a:srgbClr val="D1505E"/>
      </a:accent6>
      <a:hlink>
        <a:srgbClr val="185DA2"/>
      </a:hlink>
      <a:folHlink>
        <a:srgbClr val="00487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274</Words>
  <Application>Microsoft Office PowerPoint</Application>
  <PresentationFormat>On-screen Show (16:9)</PresentationFormat>
  <Paragraphs>35</Paragraphs>
  <Slides>7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biz</vt:lpstr>
      <vt:lpstr>Scaffolding Role-playing Flipping the classroom</vt:lpstr>
      <vt:lpstr>Scaffolding</vt:lpstr>
      <vt:lpstr>Outcomes</vt:lpstr>
      <vt:lpstr>Role-playing </vt:lpstr>
      <vt:lpstr>Outcomes</vt:lpstr>
      <vt:lpstr>Flipping the Classroom </vt:lpstr>
      <vt:lpstr>Outcomes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Scaffolding Role-playing Flipping the classroom</dc:title>
  <dc:creator>F201 User</dc:creator>
  <cp:lastModifiedBy>Workstation</cp:lastModifiedBy>
  <cp:revision>1</cp:revision>
  <dcterms:modified xsi:type="dcterms:W3CDTF">2014-03-05T23:52:59Z</dcterms:modified>
</cp:coreProperties>
</file>