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unknown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8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9" r:id="rId11"/>
    <p:sldId id="271" r:id="rId12"/>
    <p:sldId id="268" r:id="rId13"/>
    <p:sldId id="272" r:id="rId14"/>
    <p:sldId id="275" r:id="rId15"/>
    <p:sldId id="274" r:id="rId16"/>
    <p:sldId id="289" r:id="rId17"/>
    <p:sldId id="277" r:id="rId18"/>
    <p:sldId id="288" r:id="rId19"/>
    <p:sldId id="278" r:id="rId20"/>
    <p:sldId id="280" r:id="rId21"/>
    <p:sldId id="282" r:id="rId22"/>
    <p:sldId id="283" r:id="rId23"/>
    <p:sldId id="284" r:id="rId24"/>
    <p:sldId id="285" r:id="rId25"/>
    <p:sldId id="281" r:id="rId26"/>
    <p:sldId id="273" r:id="rId27"/>
    <p:sldId id="291" r:id="rId28"/>
    <p:sldId id="290" r:id="rId29"/>
    <p:sldId id="293" r:id="rId30"/>
    <p:sldId id="294" r:id="rId31"/>
    <p:sldId id="295" r:id="rId32"/>
    <p:sldId id="296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71" autoAdjust="0"/>
  </p:normalViewPr>
  <p:slideViewPr>
    <p:cSldViewPr>
      <p:cViewPr varScale="1">
        <p:scale>
          <a:sx n="70" d="100"/>
          <a:sy n="70" d="100"/>
        </p:scale>
        <p:origin x="-82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52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88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12770-094D-4174-9CC4-BEA2896442D8}" type="datetimeFigureOut">
              <a:rPr lang="en-US" smtClean="0"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58668-88EF-4BF4-AAD3-33791124F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032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12770-094D-4174-9CC4-BEA2896442D8}" type="datetimeFigureOut">
              <a:rPr lang="en-US" smtClean="0"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58668-88EF-4BF4-AAD3-33791124F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469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12770-094D-4174-9CC4-BEA2896442D8}" type="datetimeFigureOut">
              <a:rPr lang="en-US" smtClean="0"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58668-88EF-4BF4-AAD3-33791124F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76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12770-094D-4174-9CC4-BEA2896442D8}" type="datetimeFigureOut">
              <a:rPr lang="en-US" smtClean="0"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58668-88EF-4BF4-AAD3-33791124F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683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12770-094D-4174-9CC4-BEA2896442D8}" type="datetimeFigureOut">
              <a:rPr lang="en-US" smtClean="0"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58668-88EF-4BF4-AAD3-33791124F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684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12770-094D-4174-9CC4-BEA2896442D8}" type="datetimeFigureOut">
              <a:rPr lang="en-US" smtClean="0"/>
              <a:t>2/15/2014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58668-88EF-4BF4-AAD3-33791124F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12770-094D-4174-9CC4-BEA2896442D8}" type="datetimeFigureOut">
              <a:rPr lang="en-US" smtClean="0"/>
              <a:t>2/15/2014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58668-88EF-4BF4-AAD3-33791124F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525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12770-094D-4174-9CC4-BEA2896442D8}" type="datetimeFigureOut">
              <a:rPr lang="en-US" smtClean="0"/>
              <a:t>2/15/2014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58668-88EF-4BF4-AAD3-33791124F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375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12770-094D-4174-9CC4-BEA2896442D8}" type="datetimeFigureOut">
              <a:rPr lang="en-US" smtClean="0"/>
              <a:t>2/15/2014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58668-88EF-4BF4-AAD3-33791124F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098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12770-094D-4174-9CC4-BEA2896442D8}" type="datetimeFigureOut">
              <a:rPr lang="en-US" smtClean="0"/>
              <a:t>2/15/2014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58668-88EF-4BF4-AAD3-33791124F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868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12770-094D-4174-9CC4-BEA2896442D8}" type="datetimeFigureOut">
              <a:rPr lang="en-US" smtClean="0"/>
              <a:t>2/15/2014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58668-88EF-4BF4-AAD3-33791124F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05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12770-094D-4174-9CC4-BEA2896442D8}" type="datetimeFigureOut">
              <a:rPr lang="en-US" smtClean="0"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58668-88EF-4BF4-AAD3-33791124F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985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4.png"/><Relationship Id="rId5" Type="http://schemas.openxmlformats.org/officeDocument/2006/relationships/image" Target="../media/image40.gif"/><Relationship Id="rId4" Type="http://schemas.openxmlformats.org/officeDocument/2006/relationships/image" Target="../media/image39.gi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9.png"/><Relationship Id="rId7" Type="http://schemas.openxmlformats.org/officeDocument/2006/relationships/image" Target="../media/image4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2.gif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51.jpeg"/><Relationship Id="rId5" Type="http://schemas.openxmlformats.org/officeDocument/2006/relationships/image" Target="../media/image50.png"/><Relationship Id="rId4" Type="http://schemas.openxmlformats.org/officeDocument/2006/relationships/image" Target="../media/image4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447799"/>
          </a:xfrm>
        </p:spPr>
        <p:txBody>
          <a:bodyPr/>
          <a:lstStyle/>
          <a:p>
            <a:r>
              <a:rPr lang="en-US" b="1" dirty="0" smtClean="0"/>
              <a:t>My Journey to learning Something New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81124"/>
            <a:ext cx="9144000" cy="54768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" y="63246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By: Rick Carvalho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87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834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3008313" cy="1282700"/>
          </a:xfrm>
        </p:spPr>
        <p:txBody>
          <a:bodyPr>
            <a:noAutofit/>
          </a:bodyPr>
          <a:lstStyle/>
          <a:p>
            <a:r>
              <a:rPr lang="en-US" sz="3200" i="1" dirty="0" smtClean="0">
                <a:solidFill>
                  <a:schemeClr val="accent1">
                    <a:lumMod val="75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What Could I learn that would be useful to our  Students and Department</a:t>
            </a:r>
            <a:endParaRPr lang="en-US" sz="3200" i="1" dirty="0">
              <a:solidFill>
                <a:schemeClr val="accent1">
                  <a:lumMod val="75000"/>
                </a:schemeClr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700" y="2766219"/>
            <a:ext cx="552450" cy="866775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52596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04800"/>
            <a:ext cx="51054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667000"/>
            <a:ext cx="17526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82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580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>
                <a:latin typeface="Calibri Light" panose="020F0302020204030204" pitchFamily="34" charset="0"/>
              </a:rPr>
              <a:t>At one of our departmental meetings Social Media was discussed</a:t>
            </a:r>
            <a:endParaRPr lang="en-US" sz="2400" b="1" dirty="0">
              <a:latin typeface="Calibri Light" panose="020F03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After speaking with my coordinator, he provided with contact information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 called Nathan and made an appointment, and I was off…..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674" y="2209800"/>
            <a:ext cx="4124325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09800"/>
            <a:ext cx="40386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815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Nathan Helped me set up  Piping Trades </a:t>
            </a:r>
            <a:r>
              <a:rPr lang="en-US" b="1" dirty="0" smtClean="0"/>
              <a:t>Social Media </a:t>
            </a:r>
            <a:r>
              <a:rPr lang="en-US" b="1" dirty="0" smtClean="0"/>
              <a:t>Page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1600200"/>
            <a:ext cx="8199437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017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/>
              <a:t>Nathan also gave me some tip on how to manage our new </a:t>
            </a:r>
            <a:r>
              <a:rPr lang="en-US" sz="2400" b="1" dirty="0" smtClean="0"/>
              <a:t>Social media</a:t>
            </a:r>
            <a:r>
              <a:rPr lang="en-US" sz="2400" b="1" dirty="0" smtClean="0"/>
              <a:t> </a:t>
            </a:r>
            <a:r>
              <a:rPr lang="en-US" sz="2400" b="1" dirty="0" smtClean="0"/>
              <a:t>page with my smart phone</a:t>
            </a:r>
            <a:endParaRPr lang="en-US" sz="2400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 download an app called pages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Nathan also suggested I use piping trade photos from the RRC </a:t>
            </a:r>
            <a:r>
              <a:rPr lang="en-US" dirty="0" err="1" smtClean="0"/>
              <a:t>flickr</a:t>
            </a:r>
            <a:r>
              <a:rPr lang="en-US" dirty="0" smtClean="0"/>
              <a:t> account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30582"/>
            <a:ext cx="40386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30582"/>
            <a:ext cx="4114800" cy="3941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541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84238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I </a:t>
            </a:r>
            <a:r>
              <a:rPr lang="en-US" b="1" dirty="0" smtClean="0"/>
              <a:t>added a co-manager </a:t>
            </a:r>
            <a:r>
              <a:rPr lang="en-US" b="1" dirty="0"/>
              <a:t>to our new </a:t>
            </a:r>
            <a:r>
              <a:rPr lang="en-US" b="1" dirty="0" smtClean="0"/>
              <a:t>Social Media </a:t>
            </a:r>
            <a:r>
              <a:rPr lang="en-US" b="1" dirty="0"/>
              <a:t>page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28800"/>
            <a:ext cx="83820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76400"/>
            <a:ext cx="8915400" cy="461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261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I </a:t>
            </a:r>
            <a:r>
              <a:rPr lang="en-US" sz="2800" b="1" dirty="0" smtClean="0"/>
              <a:t>asked </a:t>
            </a:r>
            <a:r>
              <a:rPr lang="en-US" sz="2800" b="1" dirty="0" smtClean="0"/>
              <a:t>other staff for suggestions on a temporary photo for our new page </a:t>
            </a:r>
            <a:endParaRPr lang="en-US" sz="2800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827087"/>
          </a:xfrm>
        </p:spPr>
        <p:txBody>
          <a:bodyPr>
            <a:noAutofit/>
          </a:bodyPr>
          <a:lstStyle/>
          <a:p>
            <a:r>
              <a:rPr lang="en-US" sz="1800" dirty="0" smtClean="0"/>
              <a:t>Our shop manager was already working with RRC marking to create a Piping Trades Logo</a:t>
            </a:r>
            <a:endParaRPr lang="en-US" sz="18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nd I included our first post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54" y="2590800"/>
            <a:ext cx="4038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655" y="2209800"/>
            <a:ext cx="4253346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462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/>
              <a:t>I was very eager to get started with promoting our New </a:t>
            </a:r>
            <a:r>
              <a:rPr lang="en-US" sz="3600" b="1" dirty="0" smtClean="0"/>
              <a:t>Social Media</a:t>
            </a:r>
            <a:r>
              <a:rPr lang="en-US" sz="3600" b="1" dirty="0" smtClean="0"/>
              <a:t> </a:t>
            </a:r>
            <a:r>
              <a:rPr lang="en-US" sz="3600" b="1" dirty="0" smtClean="0"/>
              <a:t>page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0" y="1371600"/>
            <a:ext cx="792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24000" y="1371600"/>
            <a:ext cx="609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sent out an all staff email</a:t>
            </a:r>
            <a:endParaRPr lang="en-US" sz="3200" b="1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286000"/>
            <a:ext cx="52578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33400" y="5867400"/>
            <a:ext cx="815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and grouped text the link to my students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83331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Little did I know this was </a:t>
            </a:r>
            <a:r>
              <a:rPr lang="en-US" sz="3200" b="1" i="1" dirty="0" smtClean="0"/>
              <a:t>only</a:t>
            </a:r>
            <a:r>
              <a:rPr lang="en-US" sz="3200" b="1" dirty="0" smtClean="0"/>
              <a:t> the beginning of my learning journey</a:t>
            </a:r>
            <a:endParaRPr lang="en-US" sz="3200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903287"/>
          </a:xfrm>
        </p:spPr>
        <p:txBody>
          <a:bodyPr>
            <a:noAutofit/>
          </a:bodyPr>
          <a:lstStyle/>
          <a:p>
            <a:r>
              <a:rPr lang="en-US" sz="1600" dirty="0" smtClean="0"/>
              <a:t>Another Instructor helped with  developing an </a:t>
            </a:r>
            <a:r>
              <a:rPr lang="en-US" sz="1600" dirty="0" smtClean="0"/>
              <a:t>Q</a:t>
            </a:r>
            <a:r>
              <a:rPr lang="en-US" sz="1600" dirty="0"/>
              <a:t>R</a:t>
            </a:r>
            <a:r>
              <a:rPr lang="en-US" sz="1600" dirty="0" smtClean="0"/>
              <a:t> </a:t>
            </a:r>
            <a:r>
              <a:rPr lang="en-US" sz="1600" dirty="0" smtClean="0"/>
              <a:t>code to promote our new  Facebook page </a:t>
            </a:r>
            <a:endParaRPr lang="en-US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</a:t>
            </a:r>
            <a:r>
              <a:rPr lang="en-US" dirty="0" smtClean="0"/>
              <a:t>nd we tape </a:t>
            </a:r>
            <a:r>
              <a:rPr lang="en-US" dirty="0" smtClean="0"/>
              <a:t>posters all over J building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27" y="2667000"/>
            <a:ext cx="3956538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09800"/>
            <a:ext cx="40386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713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6" presetClass="entr" presetSubtype="2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220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13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thought </a:t>
            </a:r>
            <a:r>
              <a:rPr lang="en-US" sz="3200" b="1" dirty="0" smtClean="0"/>
              <a:t>I would look for </a:t>
            </a:r>
            <a:r>
              <a:rPr lang="en-US" sz="3200" b="1" dirty="0" smtClean="0"/>
              <a:t>some pictures from the RRC Flickr page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Only to discover I needed to </a:t>
            </a:r>
            <a:r>
              <a:rPr lang="en-US" dirty="0" smtClean="0"/>
              <a:t>sign up for</a:t>
            </a:r>
            <a:r>
              <a:rPr lang="en-US" dirty="0" smtClean="0"/>
              <a:t> Flickr 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438400"/>
            <a:ext cx="3886200" cy="3227189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With Yahoo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09800"/>
            <a:ext cx="41148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6394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After some login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1"/>
            <a:ext cx="8001000" cy="3124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800" y="5029200"/>
            <a:ext cx="830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/>
              <a:t>I needed a Break !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4030446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7800" y="2971800"/>
            <a:ext cx="563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412"/>
            <a:ext cx="6324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47800" y="60198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 tried Meditation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055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Finally success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1828800"/>
            <a:ext cx="3124200" cy="3962400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76400"/>
            <a:ext cx="41910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0831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/>
              <a:t>Once in Flickr I typed Red River College in the search box</a:t>
            </a:r>
            <a:endParaRPr lang="en-US" sz="3600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</a:t>
            </a:r>
            <a:r>
              <a:rPr lang="en-US" dirty="0" smtClean="0"/>
              <a:t>nd found that RRC has 10,579 photos posted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a</a:t>
            </a:r>
            <a:r>
              <a:rPr lang="en-US" dirty="0" smtClean="0"/>
              <a:t>nd I went for another break !!!!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286000"/>
            <a:ext cx="3933031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185987"/>
            <a:ext cx="4114800" cy="406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6662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b="1" dirty="0" smtClean="0"/>
              <a:t>Now Reality set in, not only would I be learning how to manage a Social media page, I would also need to learn how to use Flickr </a:t>
            </a:r>
            <a:endParaRPr lang="en-US" sz="2800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After narrowing down the search to 155 sets of photo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I</a:t>
            </a:r>
            <a:r>
              <a:rPr lang="en-US" dirty="0" smtClean="0"/>
              <a:t>  found NO pictures of students from  Piping Trades 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0"/>
            <a:ext cx="43434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09800"/>
            <a:ext cx="4038600" cy="3876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33400" y="6400800"/>
            <a:ext cx="815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So I made an attempt to Photoshop something 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607315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As I was learning all this new technology</a:t>
            </a:r>
            <a:r>
              <a:rPr lang="en-US" sz="2800" b="1" dirty="0"/>
              <a:t>.</a:t>
            </a:r>
            <a:r>
              <a:rPr lang="en-US" sz="2800" b="1" dirty="0" smtClean="0"/>
              <a:t> I discovered something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4038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600201"/>
            <a:ext cx="4038600" cy="404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0299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698310"/>
            <a:ext cx="3886200" cy="5486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328" y="2438400"/>
            <a:ext cx="3048000" cy="2743200"/>
          </a:xfrm>
          <a:prstGeom prst="rect">
            <a:avLst/>
          </a:prstGeom>
        </p:spPr>
      </p:pic>
      <p:pic>
        <p:nvPicPr>
          <p:cNvPr id="7" name="Day Tripper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14501" y="62961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27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9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6604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304800"/>
            <a:ext cx="8458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Not only was I learning </a:t>
            </a:r>
            <a:r>
              <a:rPr lang="en-US" sz="4000" b="1" dirty="0" smtClean="0"/>
              <a:t>about managing </a:t>
            </a:r>
            <a:r>
              <a:rPr lang="en-US" sz="4000" b="1" dirty="0"/>
              <a:t>a Social media page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1360" y="1785723"/>
            <a:ext cx="8145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I was learning </a:t>
            </a:r>
            <a:r>
              <a:rPr lang="en-US" sz="2800" b="1" dirty="0" smtClean="0"/>
              <a:t>about different kinds of social media</a:t>
            </a:r>
            <a:endParaRPr lang="en-US" sz="2800" b="1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6818">
            <a:off x="5016750" y="2995896"/>
            <a:ext cx="1082997" cy="1114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57300">
            <a:off x="6866089" y="2386008"/>
            <a:ext cx="1187924" cy="1106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78662">
            <a:off x="2747580" y="3024556"/>
            <a:ext cx="1304925" cy="1266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7760">
            <a:off x="1375706" y="4188152"/>
            <a:ext cx="114300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40785">
            <a:off x="682869" y="2587686"/>
            <a:ext cx="122872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5290">
            <a:off x="3126084" y="4648199"/>
            <a:ext cx="11811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60019">
            <a:off x="6400800" y="3553199"/>
            <a:ext cx="12477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4000">
            <a:off x="7492716" y="5097903"/>
            <a:ext cx="1158412" cy="1345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190">
            <a:off x="438879" y="5322898"/>
            <a:ext cx="10001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8233">
            <a:off x="5039170" y="4864142"/>
            <a:ext cx="1219200" cy="1030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382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457200"/>
            <a:ext cx="76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a</a:t>
            </a:r>
            <a:r>
              <a:rPr lang="en-US" sz="3200" b="1" dirty="0" smtClean="0"/>
              <a:t>s well, I was learning to: </a:t>
            </a:r>
            <a:endParaRPr 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62000" y="1600200"/>
            <a:ext cx="7162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/>
              <a:t>Use my iPad </a:t>
            </a:r>
            <a:endParaRPr lang="en-US" sz="2000" b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543080"/>
            <a:ext cx="533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00400" y="1600200"/>
            <a:ext cx="47244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to send pictures to my email</a:t>
            </a:r>
          </a:p>
          <a:p>
            <a:endParaRPr lang="en-US" sz="2000" b="1" dirty="0" smtClean="0"/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2000" y="2286000"/>
            <a:ext cx="5943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/>
              <a:t>Use my iPhone           to manage the </a:t>
            </a:r>
            <a:r>
              <a:rPr lang="en-US" sz="2000" b="1" dirty="0" err="1" smtClean="0"/>
              <a:t>facebook</a:t>
            </a:r>
            <a:r>
              <a:rPr lang="en-US" sz="2000" b="1" dirty="0" smtClean="0"/>
              <a:t> page  </a:t>
            </a:r>
            <a:endParaRPr lang="en-US" sz="2000" b="1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660" y="2209830"/>
            <a:ext cx="307181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62000" y="2971800"/>
            <a:ext cx="7162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/>
              <a:t>Use Microsoft paint            to copy, crop and paste photos            </a:t>
            </a:r>
            <a:endParaRPr lang="en-US" sz="2000" b="1" dirty="0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138" y="2914710"/>
            <a:ext cx="3476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62000" y="3581400"/>
            <a:ext cx="7772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/>
              <a:t>add sounds and gif files  to make this </a:t>
            </a:r>
            <a:r>
              <a:rPr lang="en-US" sz="2000" b="1" i="1" dirty="0" smtClean="0">
                <a:latin typeface="Baskerville Old Face" panose="02020602080505020303" pitchFamily="18" charset="0"/>
              </a:rPr>
              <a:t>Fantastic  </a:t>
            </a:r>
            <a:r>
              <a:rPr lang="en-US" sz="2000" b="1" dirty="0" smtClean="0"/>
              <a:t>PowerPoint </a:t>
            </a:r>
            <a:endParaRPr lang="en-US" sz="2000" b="1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4133850"/>
            <a:ext cx="1409700" cy="1409700"/>
          </a:xfrm>
          <a:prstGeom prst="rect">
            <a:avLst/>
          </a:prstGeom>
        </p:spPr>
      </p:pic>
      <p:pic>
        <p:nvPicPr>
          <p:cNvPr id="13" name="twinkle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229600" y="5867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546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1205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" grpId="0"/>
      <p:bldP spid="3" grpId="0"/>
      <p:bldP spid="4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228600"/>
            <a:ext cx="6324599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MS900069329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1000" y="601468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83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830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53" y="1676400"/>
            <a:ext cx="813435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4825" y="533400"/>
            <a:ext cx="8134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I added a photo to the cover page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548890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381000"/>
            <a:ext cx="815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Added posts to keep the social media page current and interesting </a:t>
            </a:r>
            <a:endParaRPr lang="en-US" sz="2000" b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1238">
            <a:off x="297786" y="1507712"/>
            <a:ext cx="4404997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94931">
            <a:off x="4879391" y="2016705"/>
            <a:ext cx="3914775" cy="415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7041" y="3641963"/>
            <a:ext cx="4557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The social media page is an ongoing project</a:t>
            </a:r>
          </a:p>
          <a:p>
            <a:r>
              <a:rPr lang="en-US" b="1" dirty="0" smtClean="0"/>
              <a:t>That will last much longer than 6 hours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54128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381000"/>
            <a:ext cx="830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The $274 to learn Chinese does not seem all that much 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33400" y="1752600"/>
            <a:ext cx="754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/>
              <a:t>NOW!</a:t>
            </a:r>
            <a:endParaRPr lang="en-US" sz="9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4648200"/>
            <a:ext cx="7543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/>
              <a:t>Note to self: </a:t>
            </a:r>
          </a:p>
          <a:p>
            <a:r>
              <a:rPr lang="en-US" sz="2800" b="1" dirty="0"/>
              <a:t> </a:t>
            </a:r>
            <a:r>
              <a:rPr lang="en-US" sz="2800" b="1" dirty="0" smtClean="0"/>
              <a:t>                       Always stick with plan ”A”</a:t>
            </a:r>
            <a:endParaRPr lang="en-US" sz="28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5400"/>
            <a:ext cx="9143999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562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MS900388172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983" y="6324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66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1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91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785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076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MS900097493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8600" y="62518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926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571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5070</TotalTime>
  <Words>473</Words>
  <Application>Microsoft Office PowerPoint</Application>
  <PresentationFormat>On-screen Show (4:3)</PresentationFormat>
  <Paragraphs>56</Paragraphs>
  <Slides>32</Slides>
  <Notes>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My Journey to learning Something New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Could I learn that would be useful to our  Students and Department</vt:lpstr>
      <vt:lpstr>PowerPoint Presentation</vt:lpstr>
      <vt:lpstr>At one of our departmental meetings Social Media was discussed</vt:lpstr>
      <vt:lpstr>Nathan Helped me set up  Piping Trades Social Media Page</vt:lpstr>
      <vt:lpstr>Nathan also gave me some tip on how to manage our new Social media page with my smart phone</vt:lpstr>
      <vt:lpstr>I added a co-manager to our new Social Media page  </vt:lpstr>
      <vt:lpstr>I asked other staff for suggestions on a temporary photo for our new page </vt:lpstr>
      <vt:lpstr>I was very eager to get started with promoting our New Social Media page </vt:lpstr>
      <vt:lpstr>Little did I know this was only the beginning of my learning journey</vt:lpstr>
      <vt:lpstr>thought I would look for some pictures from the RRC Flickr page</vt:lpstr>
      <vt:lpstr>After some login issues</vt:lpstr>
      <vt:lpstr>PowerPoint Presentation</vt:lpstr>
      <vt:lpstr>Finally success</vt:lpstr>
      <vt:lpstr>Once in Flickr I typed Red River College in the search box</vt:lpstr>
      <vt:lpstr>Now Reality set in, not only would I be learning how to manage a Social media page, I would also need to learn how to use Flickr </vt:lpstr>
      <vt:lpstr>As I was learning all this new technology. I discovered something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Red River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workstation</dc:creator>
  <cp:lastModifiedBy>workstation</cp:lastModifiedBy>
  <cp:revision>82</cp:revision>
  <dcterms:created xsi:type="dcterms:W3CDTF">2014-02-15T15:53:48Z</dcterms:created>
  <dcterms:modified xsi:type="dcterms:W3CDTF">2014-02-19T04:25:02Z</dcterms:modified>
</cp:coreProperties>
</file>