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47" r:id="rId1"/>
  </p:sldMasterIdLst>
  <p:notesMasterIdLst>
    <p:notesMasterId r:id="rId12"/>
  </p:notesMasterIdLst>
  <p:sldIdLst>
    <p:sldId id="256" r:id="rId2"/>
    <p:sldId id="259" r:id="rId3"/>
    <p:sldId id="263" r:id="rId4"/>
    <p:sldId id="261" r:id="rId5"/>
    <p:sldId id="262" r:id="rId6"/>
    <p:sldId id="260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518D9-BB6C-B742-BC26-58945013C608}" type="datetimeFigureOut">
              <a:rPr lang="en-US" smtClean="0"/>
              <a:t>14-03-01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DD4E9-C613-564F-8ABF-4C6369842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5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DD4E9-C613-564F-8ABF-4C63698429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8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14-03-01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8" r:id="rId1"/>
    <p:sldLayoutId id="2147485149" r:id="rId2"/>
    <p:sldLayoutId id="2147485150" r:id="rId3"/>
    <p:sldLayoutId id="2147485151" r:id="rId4"/>
    <p:sldLayoutId id="2147485152" r:id="rId5"/>
    <p:sldLayoutId id="2147485153" r:id="rId6"/>
    <p:sldLayoutId id="2147485154" r:id="rId7"/>
    <p:sldLayoutId id="2147485155" r:id="rId8"/>
    <p:sldLayoutId id="2147485156" r:id="rId9"/>
    <p:sldLayoutId id="2147485157" r:id="rId10"/>
    <p:sldLayoutId id="21474851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69818" y="1634587"/>
            <a:ext cx="7204364" cy="383795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Learner-</a:t>
            </a:r>
            <a:r>
              <a:rPr lang="en-US" sz="40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Centered </a:t>
            </a:r>
          </a:p>
          <a:p>
            <a:r>
              <a:rPr lang="en-US" sz="40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Approaches To </a:t>
            </a:r>
            <a:r>
              <a:rPr lang="en-US" sz="40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Teaching</a:t>
            </a:r>
            <a:r>
              <a:rPr lang="en-US" sz="40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Frutiger LT Std 45 Light"/>
                <a:cs typeface="Frutiger LT Std 45 Light"/>
              </a:rPr>
              <a:t>Industry Research</a:t>
            </a:r>
          </a:p>
          <a:p>
            <a:pPr marL="342900" indent="-342900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Frutiger LT Std 45 Light"/>
                <a:cs typeface="Frutiger LT Std 45 Light"/>
              </a:rPr>
              <a:t>Rendering For Illustration</a:t>
            </a:r>
          </a:p>
          <a:p>
            <a:pPr marL="342900" indent="-342900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Frutiger LT Std 45 Light"/>
                <a:cs typeface="Frutiger LT Std 45 Light"/>
              </a:rPr>
              <a:t>Figure </a:t>
            </a:r>
            <a:r>
              <a:rPr lang="en-US" sz="4000" dirty="0">
                <a:solidFill>
                  <a:schemeClr val="tx1"/>
                </a:solidFill>
                <a:latin typeface="Frutiger LT Std 45 Light"/>
                <a:cs typeface="Frutiger LT Std 45 Light"/>
              </a:rPr>
              <a:t>Drawing</a:t>
            </a:r>
            <a:br>
              <a:rPr lang="en-US" sz="4000" dirty="0">
                <a:solidFill>
                  <a:schemeClr val="tx1"/>
                </a:solidFill>
                <a:latin typeface="Frutiger LT Std 45 Light"/>
                <a:cs typeface="Frutiger LT Std 45 Light"/>
              </a:rPr>
            </a:br>
            <a:endParaRPr lang="en-US" sz="4000" dirty="0">
              <a:solidFill>
                <a:schemeClr val="tx1"/>
              </a:solidFill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4714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Learner-centered Approaches: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  <a:t/>
            </a:r>
            <a:b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</a:br>
            <a:r>
              <a:rPr lang="en-US" sz="1800" dirty="0" smtClean="0">
                <a:latin typeface="Frutiger LT Std 65 Bold"/>
                <a:cs typeface="Frutiger LT Std 65 Bold"/>
              </a:rPr>
              <a:t>Scaffolding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Rather than discuss the approach in a lecture format, explain approaches in front of the actual models and have the students apply the theory.</a:t>
            </a:r>
            <a:endParaRPr lang="en-US" sz="1800" dirty="0">
              <a:latin typeface="Frutiger LT Std 45 Light"/>
              <a:cs typeface="Frutiger LT Std 45 Light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Set up a skeleton in front of the students in a similar pose so that the student can reference the skeleton at the same time that he or she is doing the drawing.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Eventually this approach becomes second nature to the student when drawing the figure.</a:t>
            </a:r>
            <a:br>
              <a:rPr lang="en-US" sz="1800" dirty="0" smtClean="0">
                <a:latin typeface="Frutiger LT Std 45 Light"/>
                <a:cs typeface="Frutiger LT Std 45 Light"/>
              </a:rPr>
            </a:b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r>
              <a:rPr lang="en-US" sz="1800" dirty="0" smtClean="0">
                <a:latin typeface="Frutiger LT Std 65 Bold"/>
                <a:cs typeface="Frutiger LT Std 65 Bold"/>
              </a:rPr>
              <a:t>How </a:t>
            </a:r>
            <a:r>
              <a:rPr lang="en-US" sz="1800" dirty="0">
                <a:latin typeface="Frutiger LT Std 65 Bold"/>
                <a:cs typeface="Frutiger LT Std 65 Bold"/>
              </a:rPr>
              <a:t>this will improve the learning for the </a:t>
            </a:r>
            <a:r>
              <a:rPr lang="en-US" sz="1800" dirty="0" smtClean="0">
                <a:latin typeface="Frutiger LT Std 65 Bold"/>
                <a:cs typeface="Frutiger LT Std 65 Bold"/>
              </a:rPr>
              <a:t>student: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A more direct learning experience – learn as you go.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Better retention by the students.</a:t>
            </a:r>
            <a:endParaRPr lang="en-US" sz="1800" dirty="0">
              <a:latin typeface="Frutiger LT Std 45 Light"/>
              <a:cs typeface="Frutiger LT Std 45 Light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Student understands and applies the theory on the spot 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This learning can be applied to other approaches of drawing the </a:t>
            </a:r>
            <a:br>
              <a:rPr lang="en-US" sz="1800" dirty="0" smtClean="0">
                <a:latin typeface="Frutiger LT Std 45 Light"/>
                <a:cs typeface="Frutiger LT Std 45 Light"/>
              </a:rPr>
            </a:br>
            <a:r>
              <a:rPr lang="en-US" sz="1800" dirty="0" smtClean="0">
                <a:latin typeface="Frutiger LT Std 45 Light"/>
                <a:cs typeface="Frutiger LT Std 45 Light"/>
              </a:rPr>
              <a:t>figure such as drawing geometric shapes, comparing angles, </a:t>
            </a:r>
            <a:br>
              <a:rPr lang="en-US" sz="1800" dirty="0" smtClean="0">
                <a:latin typeface="Frutiger LT Std 45 Light"/>
                <a:cs typeface="Frutiger LT Std 45 Light"/>
              </a:rPr>
            </a:br>
            <a:r>
              <a:rPr lang="en-US" sz="1800" dirty="0" smtClean="0">
                <a:latin typeface="Frutiger LT Std 45 Light"/>
                <a:cs typeface="Frutiger LT Std 45 Light"/>
              </a:rPr>
              <a:t>using a basic unit, etc.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Less lecturing, more interactive learning between the instructor and the students.</a:t>
            </a: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endParaRPr lang="en-US" sz="1800" dirty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919742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863" y="1663878"/>
            <a:ext cx="6196405" cy="36038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7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Industry </a:t>
            </a:r>
            <a:r>
              <a:rPr lang="en-US" sz="47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Research</a:t>
            </a:r>
          </a:p>
          <a:p>
            <a:pPr marL="0" indent="0">
              <a:buNone/>
            </a:pPr>
            <a:endParaRPr lang="en-US" sz="2800" dirty="0">
              <a:solidFill>
                <a:schemeClr val="accent2"/>
              </a:solidFill>
              <a:latin typeface="Frutiger LT Std 75 Black"/>
              <a:cs typeface="Frutiger LT Std 75 Black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Learning </a:t>
            </a:r>
            <a:r>
              <a:rPr lang="en-US" sz="2800" dirty="0">
                <a:latin typeface="Frutiger LT Std 75 Black"/>
                <a:cs typeface="Frutiger LT Std 75 Black"/>
              </a:rPr>
              <a:t>Outcome:</a:t>
            </a:r>
          </a:p>
          <a:p>
            <a:pPr marL="0" indent="0">
              <a:buNone/>
            </a:pPr>
            <a:r>
              <a:rPr lang="en-US" sz="2800" dirty="0">
                <a:latin typeface="Frutiger LT Std 45 Light"/>
                <a:cs typeface="Frutiger LT Std 45 Light"/>
              </a:rPr>
              <a:t>Discuss the main points made in the films or lectures. </a:t>
            </a:r>
            <a:br>
              <a:rPr lang="en-US" sz="2800" dirty="0">
                <a:latin typeface="Frutiger LT Std 45 Light"/>
                <a:cs typeface="Frutiger LT Std 45 Light"/>
              </a:rPr>
            </a:br>
            <a:endParaRPr lang="en-US" sz="2800" dirty="0" smtClean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Learner–centered Approaches: </a:t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1) Discussion  2) Journals / Blogs</a:t>
            </a:r>
            <a:r>
              <a:rPr lang="en-US" sz="2800" dirty="0">
                <a:latin typeface="Frutiger LT Std 45 Light"/>
                <a:cs typeface="Frutiger LT Std 45 Light"/>
              </a:rPr>
              <a:t/>
            </a:r>
            <a:br>
              <a:rPr lang="en-US" sz="2800" dirty="0">
                <a:latin typeface="Frutiger LT Std 45 Light"/>
                <a:cs typeface="Frutiger LT Std 45 Light"/>
              </a:rPr>
            </a:br>
            <a:r>
              <a:rPr lang="en-US" sz="2800" dirty="0" smtClean="0">
                <a:latin typeface="Frutiger LT Std 75 Black"/>
                <a:cs typeface="Frutiger LT Std 75 Black"/>
              </a:rPr>
              <a:t/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endParaRPr lang="en-US" sz="2800" dirty="0" smtClean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951612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Evaluation </a:t>
            </a:r>
            <a:b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</a:b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Strategy </a:t>
            </a:r>
            <a:r>
              <a:rPr lang="en-US" sz="48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/ Process</a:t>
            </a: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:</a:t>
            </a:r>
          </a:p>
          <a:p>
            <a:pPr marL="0" indent="0">
              <a:buNone/>
            </a:pPr>
            <a:r>
              <a:rPr lang="en-US" sz="35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/>
            </a:r>
            <a:br>
              <a:rPr lang="en-US" sz="35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</a:br>
            <a:r>
              <a:rPr lang="en-US" sz="3200" dirty="0" smtClean="0">
                <a:latin typeface="Frutiger LT Std 75 Black"/>
                <a:cs typeface="Frutiger LT Std 75 Black"/>
              </a:rPr>
              <a:t>Currently: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Students review and report on the main points of the lectures and films in class.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They hand in 4 papers during the term.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Discussion and questions follow the class.</a:t>
            </a:r>
            <a:br>
              <a:rPr lang="en-US" sz="2800" dirty="0" smtClean="0">
                <a:latin typeface="Frutiger LT Std 45 Light"/>
                <a:cs typeface="Frutiger LT Std 45 Light"/>
              </a:rPr>
            </a:br>
            <a:r>
              <a:rPr lang="en-US" sz="3200" dirty="0" smtClean="0">
                <a:latin typeface="Frutiger LT Std 45 Light"/>
                <a:cs typeface="Frutiger LT Std 45 Light"/>
              </a:rPr>
              <a:t/>
            </a:r>
            <a:br>
              <a:rPr lang="en-US" sz="3200" dirty="0" smtClean="0">
                <a:latin typeface="Frutiger LT Std 45 Light"/>
                <a:cs typeface="Frutiger LT Std 45 Light"/>
              </a:rPr>
            </a:br>
            <a:endParaRPr lang="en-US" sz="2800" dirty="0" smtClean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99311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Learner-centered Approaches: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  <a:t/>
            </a:r>
            <a:b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</a:br>
            <a:r>
              <a:rPr lang="en-US" dirty="0" smtClean="0">
                <a:latin typeface="Frutiger LT Std 65 Bold"/>
                <a:cs typeface="Frutiger LT Std 65 Bold"/>
              </a:rPr>
              <a:t>Discussion: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Create a discussion board on the web.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Use software like “Blackboard”.</a:t>
            </a:r>
          </a:p>
          <a:p>
            <a:pPr marL="0" indent="0">
              <a:buNone/>
            </a:pPr>
            <a:r>
              <a:rPr lang="en-US" sz="1800" dirty="0" smtClean="0">
                <a:latin typeface="Frutiger LT Std 65 Bold"/>
                <a:cs typeface="Frutiger LT Std 65 Bold"/>
              </a:rPr>
              <a:t>How </a:t>
            </a:r>
            <a:r>
              <a:rPr lang="en-US" sz="1800" dirty="0">
                <a:latin typeface="Frutiger LT Std 65 Bold"/>
                <a:cs typeface="Frutiger LT Std 65 Bold"/>
              </a:rPr>
              <a:t>this will improve the learning for the </a:t>
            </a:r>
            <a:r>
              <a:rPr lang="en-US" sz="1800" dirty="0" smtClean="0">
                <a:latin typeface="Frutiger LT Std 65 Bold"/>
                <a:cs typeface="Frutiger LT Std 65 Bold"/>
              </a:rPr>
              <a:t>student: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Encourage </a:t>
            </a:r>
            <a:r>
              <a:rPr lang="en-US" sz="1800" dirty="0">
                <a:latin typeface="Frutiger LT Std 45 Light"/>
                <a:cs typeface="Frutiger LT Std 45 Light"/>
              </a:rPr>
              <a:t>thinking </a:t>
            </a:r>
            <a:r>
              <a:rPr lang="en-US" sz="1800" dirty="0" smtClean="0">
                <a:latin typeface="Frutiger LT Std 45 Light"/>
                <a:cs typeface="Frutiger LT Std 45 Light"/>
              </a:rPr>
              <a:t>skills.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More dialogue and learning amongst students.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Have marks associated with posting on the discussion board </a:t>
            </a:r>
            <a:br>
              <a:rPr lang="en-US" sz="1800" dirty="0" smtClean="0">
                <a:latin typeface="Frutiger LT Std 45 Light"/>
                <a:cs typeface="Frutiger LT Std 45 Light"/>
              </a:rPr>
            </a:br>
            <a:r>
              <a:rPr lang="en-US" sz="1800" dirty="0" smtClean="0">
                <a:latin typeface="Frutiger LT Std 45 Light"/>
                <a:cs typeface="Frutiger LT Std 45 Light"/>
              </a:rPr>
              <a:t>to motivate student participation.</a:t>
            </a: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r>
              <a:rPr lang="en-US" sz="2100" dirty="0" smtClean="0">
                <a:latin typeface="Frutiger LT Std 65 Bold"/>
                <a:cs typeface="Frutiger LT Std 65 Bold"/>
              </a:rPr>
              <a:t>Journals / Blogs: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Have students create blogs.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Share with the instructor.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Share with other students in the class. </a:t>
            </a:r>
          </a:p>
          <a:p>
            <a:pPr marL="0" indent="0">
              <a:buNone/>
            </a:pPr>
            <a:r>
              <a:rPr lang="en-US" sz="1800" dirty="0" smtClean="0">
                <a:latin typeface="Frutiger LT Std 65 Bold"/>
                <a:cs typeface="Frutiger LT Std 65 Bold"/>
              </a:rPr>
              <a:t>How </a:t>
            </a:r>
            <a:r>
              <a:rPr lang="en-US" sz="1800" dirty="0">
                <a:latin typeface="Frutiger LT Std 65 Bold"/>
                <a:cs typeface="Frutiger LT Std 65 Bold"/>
              </a:rPr>
              <a:t>this will improve the learning for the </a:t>
            </a:r>
            <a:r>
              <a:rPr lang="en-US" sz="1800" dirty="0" smtClean="0">
                <a:latin typeface="Frutiger LT Std 65 Bold"/>
                <a:cs typeface="Frutiger LT Std 65 Bold"/>
              </a:rPr>
              <a:t>student:</a:t>
            </a:r>
          </a:p>
          <a:p>
            <a:pPr>
              <a:buFont typeface="Wingdings" charset="2"/>
              <a:buChar char="§"/>
            </a:pPr>
            <a:r>
              <a:rPr lang="en-US" sz="1800" dirty="0" smtClean="0">
                <a:latin typeface="Frutiger LT Std 45 Light"/>
                <a:cs typeface="Frutiger LT Std 45 Light"/>
              </a:rPr>
              <a:t>Students will create more dialogue with other students.</a:t>
            </a:r>
          </a:p>
          <a:p>
            <a:pPr>
              <a:buFont typeface="Wingdings" charset="2"/>
              <a:buChar char="§"/>
            </a:pPr>
            <a:r>
              <a:rPr lang="en-US" sz="1800" dirty="0" smtClean="0">
                <a:latin typeface="Frutiger LT Std 45 Light"/>
                <a:cs typeface="Frutiger LT Std 45 Light"/>
              </a:rPr>
              <a:t>Student recall is better if blogged sooner.</a:t>
            </a:r>
          </a:p>
          <a:p>
            <a:pPr>
              <a:buFont typeface="Wingdings" charset="2"/>
              <a:buChar char="§"/>
            </a:pPr>
            <a:r>
              <a:rPr lang="en-US" sz="1800" dirty="0" smtClean="0">
                <a:latin typeface="Frutiger LT Std 45 Light"/>
                <a:cs typeface="Frutiger LT Std 45 Light"/>
              </a:rPr>
              <a:t>Instructor evaluation and student feedback can happen faster. </a:t>
            </a:r>
          </a:p>
        </p:txBody>
      </p:sp>
    </p:spTree>
    <p:extLst>
      <p:ext uri="{BB962C8B-B14F-4D97-AF65-F5344CB8AC3E}">
        <p14:creationId xmlns:p14="http://schemas.microsoft.com/office/powerpoint/2010/main" val="3104335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8136" y="1375242"/>
            <a:ext cx="6887592" cy="37971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7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Rendering For Illustration</a:t>
            </a:r>
          </a:p>
          <a:p>
            <a:pPr marL="0" indent="0">
              <a:buNone/>
            </a:pPr>
            <a:endParaRPr lang="en-US" sz="2800" dirty="0">
              <a:solidFill>
                <a:schemeClr val="accent2"/>
              </a:solidFill>
              <a:latin typeface="Frutiger LT Std 75 Black"/>
              <a:cs typeface="Frutiger LT Std 75 Black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Learning </a:t>
            </a:r>
            <a:r>
              <a:rPr lang="en-US" sz="2800" dirty="0">
                <a:latin typeface="Frutiger LT Std 75 Black"/>
                <a:cs typeface="Frutiger LT Std 75 Black"/>
              </a:rPr>
              <a:t>Outcome</a:t>
            </a:r>
            <a:r>
              <a:rPr lang="en-US" sz="2800" dirty="0" smtClean="0">
                <a:latin typeface="Frutiger LT Std 75 Black"/>
                <a:cs typeface="Frutiger LT Std 75 Black"/>
              </a:rPr>
              <a:t>:</a:t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Execute an illustration using Adobe Illustrator.</a:t>
            </a:r>
            <a:endParaRPr lang="en-US" sz="2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endParaRPr lang="en-US" sz="2800" dirty="0" smtClean="0">
              <a:latin typeface="Frutiger LT Std 75 Black"/>
              <a:cs typeface="Frutiger LT Std 75 Black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Learner–centered Approach: </a:t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Flipping the Classroom</a:t>
            </a:r>
            <a:r>
              <a:rPr lang="en-US" sz="2800" dirty="0" smtClean="0">
                <a:latin typeface="Frutiger LT Std 75 Black"/>
                <a:cs typeface="Frutiger LT Std 75 Black"/>
              </a:rPr>
              <a:t/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endParaRPr lang="en-US" sz="2800" dirty="0" smtClean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1648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Evaluation </a:t>
            </a:r>
            <a:b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</a:b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Strategy </a:t>
            </a:r>
            <a:r>
              <a:rPr lang="en-US" sz="48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/ </a:t>
            </a: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Process: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/>
            </a:r>
            <a:b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</a:br>
            <a:r>
              <a:rPr lang="en-US" sz="3200" dirty="0" smtClean="0">
                <a:latin typeface="Frutiger LT Std 75 Black"/>
                <a:cs typeface="Frutiger LT Std 75 Black"/>
              </a:rPr>
              <a:t>Currently:</a:t>
            </a:r>
          </a:p>
          <a:p>
            <a:pPr>
              <a:buFont typeface="Arial"/>
              <a:buChar char="•"/>
            </a:pPr>
            <a:r>
              <a:rPr lang="en-US" sz="2800" dirty="0">
                <a:latin typeface="Frutiger LT Std 45 Light"/>
                <a:cs typeface="Frutiger LT Std 45 Light"/>
              </a:rPr>
              <a:t>Existing illustration assignments are </a:t>
            </a:r>
            <a:r>
              <a:rPr lang="en-US" sz="2800" dirty="0" smtClean="0">
                <a:latin typeface="Frutiger LT Std 45 Light"/>
                <a:cs typeface="Frutiger LT Std 45 Light"/>
              </a:rPr>
              <a:t/>
            </a:r>
            <a:br>
              <a:rPr lang="en-US" sz="2800" dirty="0" smtClean="0">
                <a:latin typeface="Frutiger LT Std 45 Light"/>
                <a:cs typeface="Frutiger LT Std 45 Light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lecture</a:t>
            </a:r>
            <a:r>
              <a:rPr lang="en-US" sz="2800" dirty="0">
                <a:latin typeface="Frutiger LT Std 45 Light"/>
                <a:cs typeface="Frutiger LT Std 45 Light"/>
              </a:rPr>
              <a:t>-based.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There are no illustration projects developed specifically for using Adobe Illustrator software.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Opportunity to introduce technology-based assignments into the course. </a:t>
            </a:r>
          </a:p>
        </p:txBody>
      </p:sp>
    </p:spTree>
    <p:extLst>
      <p:ext uri="{BB962C8B-B14F-4D97-AF65-F5344CB8AC3E}">
        <p14:creationId xmlns:p14="http://schemas.microsoft.com/office/powerpoint/2010/main" val="414162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Learner-centered Approaches: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  <a:t/>
            </a:r>
            <a:br>
              <a:rPr lang="en-US" sz="1800" dirty="0">
                <a:solidFill>
                  <a:schemeClr val="accent2"/>
                </a:solidFill>
                <a:latin typeface="Frutiger LT Std 45 Light"/>
                <a:cs typeface="Frutiger LT Std 45 Light"/>
              </a:rPr>
            </a:br>
            <a:r>
              <a:rPr lang="en-US" sz="1800" dirty="0" smtClean="0">
                <a:latin typeface="Frutiger LT Std 65 Bold"/>
                <a:cs typeface="Frutiger LT Std 65 Bold"/>
              </a:rPr>
              <a:t>Flipping the Classroom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Assign reviews of tutorials on </a:t>
            </a:r>
            <a:r>
              <a:rPr lang="en-US" sz="1800" dirty="0" err="1" smtClean="0">
                <a:latin typeface="Frutiger LT Std 45 Light"/>
                <a:cs typeface="Frutiger LT Std 45 Light"/>
              </a:rPr>
              <a:t>Lynda.com</a:t>
            </a:r>
            <a:endParaRPr lang="en-US" sz="1800" dirty="0" smtClean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r>
              <a:rPr lang="en-US" sz="1800" dirty="0" smtClean="0">
                <a:latin typeface="Frutiger LT Std 45 Light"/>
                <a:cs typeface="Frutiger LT Std 45 Light"/>
              </a:rPr>
              <a:t>     i.e. – Building base vector shapes: Part1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Students will apply this learning to the assignment.</a:t>
            </a:r>
            <a:br>
              <a:rPr lang="en-US" sz="1800" dirty="0" smtClean="0">
                <a:latin typeface="Frutiger LT Std 45 Light"/>
                <a:cs typeface="Frutiger LT Std 45 Light"/>
              </a:rPr>
            </a:b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r>
              <a:rPr lang="en-US" sz="1800" dirty="0" smtClean="0">
                <a:latin typeface="Frutiger LT Std 65 Bold"/>
                <a:cs typeface="Frutiger LT Std 65 Bold"/>
              </a:rPr>
              <a:t>How </a:t>
            </a:r>
            <a:r>
              <a:rPr lang="en-US" sz="1800" dirty="0">
                <a:latin typeface="Frutiger LT Std 65 Bold"/>
                <a:cs typeface="Frutiger LT Std 65 Bold"/>
              </a:rPr>
              <a:t>this will improve the learning for the </a:t>
            </a:r>
            <a:r>
              <a:rPr lang="en-US" sz="1800" dirty="0" smtClean="0">
                <a:latin typeface="Frutiger LT Std 65 Bold"/>
                <a:cs typeface="Frutiger LT Std 65 Bold"/>
              </a:rPr>
              <a:t>student:</a:t>
            </a:r>
          </a:p>
          <a:p>
            <a:pPr>
              <a:buFont typeface="Arial"/>
              <a:buChar char="•"/>
            </a:pPr>
            <a:r>
              <a:rPr lang="en-US" sz="1800" dirty="0">
                <a:latin typeface="Frutiger LT Std 45 Light"/>
                <a:cs typeface="Frutiger LT Std 45 Light"/>
              </a:rPr>
              <a:t>Spend more time in class reviewing the work and technique.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More opportunity for students to expand their knowledge and use of the software and techniques.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Increase opportunities to use the software in their work as before they might have shied away from it.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Stay current with the technology.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Less lecturing, more interaction with the instructor.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Frutiger LT Std 45 Light"/>
                <a:cs typeface="Frutiger LT Std 45 Light"/>
              </a:rPr>
              <a:t>Also, the opportunity for scaffolding.</a:t>
            </a:r>
            <a:endParaRPr lang="en-US" sz="1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endParaRPr lang="en-US" sz="1800" dirty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78790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8136" y="1375242"/>
            <a:ext cx="6887592" cy="37971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7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Figure Drawing</a:t>
            </a:r>
          </a:p>
          <a:p>
            <a:pPr marL="0" indent="0">
              <a:buNone/>
            </a:pPr>
            <a:endParaRPr lang="en-US" sz="2800" dirty="0">
              <a:solidFill>
                <a:schemeClr val="accent2"/>
              </a:solidFill>
              <a:latin typeface="Frutiger LT Std 75 Black"/>
              <a:cs typeface="Frutiger LT Std 75 Black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Learning </a:t>
            </a:r>
            <a:r>
              <a:rPr lang="en-US" sz="2800" dirty="0">
                <a:latin typeface="Frutiger LT Std 75 Black"/>
                <a:cs typeface="Frutiger LT Std 75 Black"/>
              </a:rPr>
              <a:t>Outcome</a:t>
            </a:r>
            <a:r>
              <a:rPr lang="en-US" sz="2800" dirty="0" smtClean="0">
                <a:latin typeface="Frutiger LT Std 75 Black"/>
                <a:cs typeface="Frutiger LT Std 75 Black"/>
              </a:rPr>
              <a:t>:</a:t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Draw the human figure using the skeleton </a:t>
            </a:r>
            <a:br>
              <a:rPr lang="en-US" sz="2800" dirty="0" smtClean="0">
                <a:latin typeface="Frutiger LT Std 45 Light"/>
                <a:cs typeface="Frutiger LT Std 45 Light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as a guide.</a:t>
            </a:r>
            <a:endParaRPr lang="en-US" sz="2800" dirty="0">
              <a:latin typeface="Frutiger LT Std 45 Light"/>
              <a:cs typeface="Frutiger LT Std 45 Light"/>
            </a:endParaRPr>
          </a:p>
          <a:p>
            <a:pPr marL="0" indent="0">
              <a:buNone/>
            </a:pPr>
            <a:endParaRPr lang="en-US" sz="2800" dirty="0" smtClean="0">
              <a:latin typeface="Frutiger LT Std 75 Black"/>
              <a:cs typeface="Frutiger LT Std 75 Black"/>
            </a:endParaRPr>
          </a:p>
          <a:p>
            <a:pPr marL="0" indent="0">
              <a:buNone/>
            </a:pPr>
            <a:r>
              <a:rPr lang="en-US" sz="2800" dirty="0" smtClean="0">
                <a:latin typeface="Frutiger LT Std 75 Black"/>
                <a:cs typeface="Frutiger LT Std 75 Black"/>
              </a:rPr>
              <a:t>Learner–centered Approach: </a:t>
            </a:r>
            <a:br>
              <a:rPr lang="en-US" sz="2800" dirty="0" smtClean="0">
                <a:latin typeface="Frutiger LT Std 75 Black"/>
                <a:cs typeface="Frutiger LT Std 75 Black"/>
              </a:rPr>
            </a:br>
            <a:r>
              <a:rPr lang="en-US" sz="2800" dirty="0" smtClean="0">
                <a:latin typeface="Frutiger LT Std 45 Light"/>
                <a:cs typeface="Frutiger LT Std 45 Light"/>
              </a:rPr>
              <a:t>Scaffolding</a:t>
            </a:r>
          </a:p>
        </p:txBody>
      </p:sp>
    </p:spTree>
    <p:extLst>
      <p:ext uri="{BB962C8B-B14F-4D97-AF65-F5344CB8AC3E}">
        <p14:creationId xmlns:p14="http://schemas.microsoft.com/office/powerpoint/2010/main" val="91490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858" y="906983"/>
            <a:ext cx="6791960" cy="50042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  <a:t>Evaluation </a:t>
            </a:r>
            <a:br>
              <a:rPr lang="en-US" sz="4800" dirty="0" smtClean="0">
                <a:solidFill>
                  <a:srgbClr val="AA2B1E"/>
                </a:solidFill>
                <a:latin typeface="Frutiger LT Std 75 Black"/>
                <a:cs typeface="Frutiger LT Std 75 Black"/>
              </a:rPr>
            </a:b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Strategy </a:t>
            </a:r>
            <a:r>
              <a:rPr lang="en-US" sz="4800" dirty="0">
                <a:solidFill>
                  <a:schemeClr val="accent2"/>
                </a:solidFill>
                <a:latin typeface="Frutiger LT Std 75 Black"/>
                <a:cs typeface="Frutiger LT Std 75 Black"/>
              </a:rPr>
              <a:t>/ </a:t>
            </a: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>Process:</a:t>
            </a:r>
          </a:p>
          <a:p>
            <a:pPr marL="0" indent="0">
              <a:buNone/>
            </a:pPr>
            <a: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  <a:t/>
            </a:r>
            <a:br>
              <a:rPr lang="en-US" sz="4800" dirty="0" smtClean="0">
                <a:solidFill>
                  <a:schemeClr val="accent2"/>
                </a:solidFill>
                <a:latin typeface="Frutiger LT Std 75 Black"/>
                <a:cs typeface="Frutiger LT Std 75 Black"/>
              </a:rPr>
            </a:br>
            <a:r>
              <a:rPr lang="en-US" sz="3200" dirty="0" smtClean="0">
                <a:latin typeface="Frutiger LT Std 75 Black"/>
                <a:cs typeface="Frutiger LT Std 75 Black"/>
              </a:rPr>
              <a:t>Currently: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Lectures involve drawing the figure using the skeleton as a guide. </a:t>
            </a:r>
          </a:p>
          <a:p>
            <a:pPr>
              <a:buFont typeface="Arial"/>
              <a:buChar char="•"/>
            </a:pPr>
            <a:r>
              <a:rPr lang="en-US" sz="2800" dirty="0" smtClean="0">
                <a:latin typeface="Frutiger LT Std 45 Light"/>
                <a:cs typeface="Frutiger LT Std 45 Light"/>
              </a:rPr>
              <a:t>Apply learning to drawing the figure in life drawing class.</a:t>
            </a:r>
            <a:br>
              <a:rPr lang="en-US" sz="2800" dirty="0" smtClean="0">
                <a:latin typeface="Frutiger LT Std 45 Light"/>
                <a:cs typeface="Frutiger LT Std 45 Light"/>
              </a:rPr>
            </a:br>
            <a:endParaRPr lang="en-US" sz="2800" dirty="0" smtClean="0">
              <a:latin typeface="Frutiger LT Std 45 Light"/>
              <a:cs typeface="Frutiger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530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670</TotalTime>
  <Words>65</Words>
  <Application>Microsoft Macintosh PowerPoint</Application>
  <PresentationFormat>On-screen Show (4:3)</PresentationFormat>
  <Paragraphs>80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Learner – Centered Approaches To Teaching:</dc:title>
  <dc:creator>Randall Butterfield</dc:creator>
  <cp:lastModifiedBy>Randall Butterfield</cp:lastModifiedBy>
  <cp:revision>27</cp:revision>
  <dcterms:created xsi:type="dcterms:W3CDTF">2014-02-26T12:42:43Z</dcterms:created>
  <dcterms:modified xsi:type="dcterms:W3CDTF">2014-03-01T17:01:36Z</dcterms:modified>
</cp:coreProperties>
</file>