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257" r:id="rId4"/>
    <p:sldId id="258" r:id="rId5"/>
    <p:sldId id="262" r:id="rId6"/>
    <p:sldId id="259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6"/>
    </p:cViewPr>
  </p:sorterViewPr>
  <p:notesViewPr>
    <p:cSldViewPr>
      <p:cViewPr>
        <p:scale>
          <a:sx n="100" d="100"/>
          <a:sy n="100" d="100"/>
        </p:scale>
        <p:origin x="-994" y="282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7C6D31-4C00-407C-BDF6-4FD1CF4445B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DAD18C-1A88-4F92-9867-3F3A34007C62}">
      <dgm:prSet phldrT="[Text]" custT="1"/>
      <dgm:spPr/>
      <dgm:t>
        <a:bodyPr/>
        <a:lstStyle/>
        <a:p>
          <a:r>
            <a:rPr lang="en-US" sz="4000" b="1" dirty="0" smtClean="0">
              <a:solidFill>
                <a:srgbClr val="C00000"/>
              </a:solidFill>
            </a:rPr>
            <a:t>Lager</a:t>
          </a:r>
          <a:endParaRPr lang="en-US" sz="4000" b="1" dirty="0">
            <a:solidFill>
              <a:srgbClr val="C00000"/>
            </a:solidFill>
          </a:endParaRPr>
        </a:p>
      </dgm:t>
    </dgm:pt>
    <dgm:pt modelId="{72C25841-C8D1-41F1-AEF5-7FAC826B302E}" type="parTrans" cxnId="{684CA0C3-3F42-4933-AB47-8086A6B27E85}">
      <dgm:prSet/>
      <dgm:spPr/>
      <dgm:t>
        <a:bodyPr/>
        <a:lstStyle/>
        <a:p>
          <a:endParaRPr lang="en-US"/>
        </a:p>
      </dgm:t>
    </dgm:pt>
    <dgm:pt modelId="{81AC479B-16A0-4479-AE8E-BBD8267A1353}" type="sibTrans" cxnId="{684CA0C3-3F42-4933-AB47-8086A6B27E85}">
      <dgm:prSet/>
      <dgm:spPr/>
      <dgm:t>
        <a:bodyPr/>
        <a:lstStyle/>
        <a:p>
          <a:endParaRPr lang="en-US"/>
        </a:p>
      </dgm:t>
    </dgm:pt>
    <dgm:pt modelId="{2FA05978-FBD1-441A-B25A-78F47FF30D49}">
      <dgm:prSet phldrT="[Text]"/>
      <dgm:spPr/>
      <dgm:t>
        <a:bodyPr/>
        <a:lstStyle/>
        <a:p>
          <a:r>
            <a:rPr lang="en-US" b="1" dirty="0" smtClean="0"/>
            <a:t>Top Fermented</a:t>
          </a:r>
          <a:endParaRPr lang="en-US" b="1" dirty="0"/>
        </a:p>
      </dgm:t>
    </dgm:pt>
    <dgm:pt modelId="{D1641453-65C0-4BE1-9450-516825E83354}" type="parTrans" cxnId="{292C6FC9-AE27-47A3-8D05-F22529FBA1DA}">
      <dgm:prSet/>
      <dgm:spPr/>
      <dgm:t>
        <a:bodyPr/>
        <a:lstStyle/>
        <a:p>
          <a:endParaRPr lang="en-US"/>
        </a:p>
      </dgm:t>
    </dgm:pt>
    <dgm:pt modelId="{437F26D1-E6E6-4F6A-B85D-D25A8D4F5592}" type="sibTrans" cxnId="{292C6FC9-AE27-47A3-8D05-F22529FBA1DA}">
      <dgm:prSet/>
      <dgm:spPr/>
      <dgm:t>
        <a:bodyPr/>
        <a:lstStyle/>
        <a:p>
          <a:endParaRPr lang="en-US"/>
        </a:p>
      </dgm:t>
    </dgm:pt>
    <dgm:pt modelId="{CF903B76-1A9A-45F7-B040-8C96677FE43D}">
      <dgm:prSet phldrT="[Text]" custT="1"/>
      <dgm:spPr/>
      <dgm:t>
        <a:bodyPr/>
        <a:lstStyle/>
        <a:p>
          <a:r>
            <a:rPr lang="en-US" sz="3600" b="1" dirty="0" smtClean="0"/>
            <a:t>Types</a:t>
          </a:r>
          <a:endParaRPr lang="en-US" sz="3600" b="1" dirty="0"/>
        </a:p>
      </dgm:t>
    </dgm:pt>
    <dgm:pt modelId="{5B3A2380-ED14-4BDD-9974-A617E41ADB3A}" type="parTrans" cxnId="{01362D74-C9B0-40FD-A134-D40F38C5D907}">
      <dgm:prSet/>
      <dgm:spPr/>
      <dgm:t>
        <a:bodyPr/>
        <a:lstStyle/>
        <a:p>
          <a:endParaRPr lang="en-US"/>
        </a:p>
      </dgm:t>
    </dgm:pt>
    <dgm:pt modelId="{E1877653-B277-4482-9DC8-FFE5D0CE22F1}" type="sibTrans" cxnId="{01362D74-C9B0-40FD-A134-D40F38C5D907}">
      <dgm:prSet/>
      <dgm:spPr/>
      <dgm:t>
        <a:bodyPr/>
        <a:lstStyle/>
        <a:p>
          <a:endParaRPr lang="en-US"/>
        </a:p>
      </dgm:t>
    </dgm:pt>
    <dgm:pt modelId="{C17C5725-9424-4785-9E9E-673E5B1424F2}">
      <dgm:prSet phldrT="[Text]"/>
      <dgm:spPr/>
      <dgm:t>
        <a:bodyPr/>
        <a:lstStyle/>
        <a:p>
          <a:r>
            <a:rPr lang="en-US" b="1" dirty="0" smtClean="0"/>
            <a:t>Dry Beer</a:t>
          </a:r>
          <a:endParaRPr lang="en-US" b="1" dirty="0"/>
        </a:p>
      </dgm:t>
    </dgm:pt>
    <dgm:pt modelId="{E5C33871-6B48-4B16-83D2-BFA8CF9885D5}" type="parTrans" cxnId="{0B96EC39-7F24-4D2B-B17D-E2D57A572E08}">
      <dgm:prSet/>
      <dgm:spPr/>
      <dgm:t>
        <a:bodyPr/>
        <a:lstStyle/>
        <a:p>
          <a:endParaRPr lang="en-US"/>
        </a:p>
      </dgm:t>
    </dgm:pt>
    <dgm:pt modelId="{4C443B69-7288-4E60-BCD2-8E5260092484}" type="sibTrans" cxnId="{0B96EC39-7F24-4D2B-B17D-E2D57A572E08}">
      <dgm:prSet/>
      <dgm:spPr/>
      <dgm:t>
        <a:bodyPr/>
        <a:lstStyle/>
        <a:p>
          <a:endParaRPr lang="en-US"/>
        </a:p>
      </dgm:t>
    </dgm:pt>
    <dgm:pt modelId="{C3591BCC-F0D8-4D27-BBE8-A86AA1CC08B6}">
      <dgm:prSet phldrT="[Text]"/>
      <dgm:spPr/>
      <dgm:t>
        <a:bodyPr/>
        <a:lstStyle/>
        <a:p>
          <a:r>
            <a:rPr lang="en-US" b="1" dirty="0" smtClean="0"/>
            <a:t>Malt Liquor</a:t>
          </a:r>
          <a:endParaRPr lang="en-US" b="1" dirty="0"/>
        </a:p>
      </dgm:t>
    </dgm:pt>
    <dgm:pt modelId="{06B20DB4-28E8-4144-A169-8067F666A059}" type="parTrans" cxnId="{2314F3ED-34B2-4B32-A21E-1ECED3410AFC}">
      <dgm:prSet/>
      <dgm:spPr/>
      <dgm:t>
        <a:bodyPr/>
        <a:lstStyle/>
        <a:p>
          <a:endParaRPr lang="en-US"/>
        </a:p>
      </dgm:t>
    </dgm:pt>
    <dgm:pt modelId="{314117E1-A363-44AB-B323-AC5978F1913A}" type="sibTrans" cxnId="{2314F3ED-34B2-4B32-A21E-1ECED3410AFC}">
      <dgm:prSet/>
      <dgm:spPr/>
      <dgm:t>
        <a:bodyPr/>
        <a:lstStyle/>
        <a:p>
          <a:endParaRPr lang="en-US"/>
        </a:p>
      </dgm:t>
    </dgm:pt>
    <dgm:pt modelId="{F7148D88-42CE-4419-ACE7-DABF5D0E8BA0}">
      <dgm:prSet phldrT="[Text]" custT="1"/>
      <dgm:spPr/>
      <dgm:t>
        <a:bodyPr/>
        <a:lstStyle/>
        <a:p>
          <a:r>
            <a:rPr lang="en-US" sz="3600" b="1" dirty="0" smtClean="0"/>
            <a:t>Process</a:t>
          </a:r>
          <a:endParaRPr lang="en-US" sz="3600" b="1" dirty="0"/>
        </a:p>
      </dgm:t>
    </dgm:pt>
    <dgm:pt modelId="{F5455C24-D8EA-4914-9047-C4A754E04541}" type="parTrans" cxnId="{07378CC8-545A-4111-A033-C3266B063608}">
      <dgm:prSet/>
      <dgm:spPr/>
      <dgm:t>
        <a:bodyPr/>
        <a:lstStyle/>
        <a:p>
          <a:endParaRPr lang="en-US"/>
        </a:p>
      </dgm:t>
    </dgm:pt>
    <dgm:pt modelId="{65B45C7B-7323-4509-92AA-EEF16D9383EC}" type="sibTrans" cxnId="{07378CC8-545A-4111-A033-C3266B063608}">
      <dgm:prSet/>
      <dgm:spPr/>
      <dgm:t>
        <a:bodyPr/>
        <a:lstStyle/>
        <a:p>
          <a:endParaRPr lang="en-US"/>
        </a:p>
      </dgm:t>
    </dgm:pt>
    <dgm:pt modelId="{1D922191-C59B-4D06-B461-21270F03CDF9}">
      <dgm:prSet phldrT="[Text]"/>
      <dgm:spPr/>
      <dgm:t>
        <a:bodyPr/>
        <a:lstStyle/>
        <a:p>
          <a:r>
            <a:rPr lang="en-US" dirty="0" smtClean="0"/>
            <a:t>Cold</a:t>
          </a:r>
          <a:endParaRPr lang="en-US" dirty="0"/>
        </a:p>
      </dgm:t>
    </dgm:pt>
    <dgm:pt modelId="{1E37FA27-6D22-4CDD-B42F-D7BB4A179243}" type="parTrans" cxnId="{852C638C-8E3F-480C-B05E-F1CF2ED69498}">
      <dgm:prSet/>
      <dgm:spPr/>
      <dgm:t>
        <a:bodyPr/>
        <a:lstStyle/>
        <a:p>
          <a:endParaRPr lang="en-US"/>
        </a:p>
      </dgm:t>
    </dgm:pt>
    <dgm:pt modelId="{4FFB394C-250B-4840-899C-9C9D0CC0BE8B}" type="sibTrans" cxnId="{852C638C-8E3F-480C-B05E-F1CF2ED69498}">
      <dgm:prSet/>
      <dgm:spPr/>
      <dgm:t>
        <a:bodyPr/>
        <a:lstStyle/>
        <a:p>
          <a:endParaRPr lang="en-US"/>
        </a:p>
      </dgm:t>
    </dgm:pt>
    <dgm:pt modelId="{529218FF-DDE4-4FDB-892F-9AF44DF63943}">
      <dgm:prSet phldrT="[Text]" phldr="1"/>
      <dgm:spPr/>
      <dgm:t>
        <a:bodyPr/>
        <a:lstStyle/>
        <a:p>
          <a:endParaRPr lang="en-US"/>
        </a:p>
      </dgm:t>
    </dgm:pt>
    <dgm:pt modelId="{44E6390B-D95E-45F6-AD1F-8E6A45C8410C}" type="parTrans" cxnId="{2E7C02B6-A267-482B-A0AC-2E591FCC2CA4}">
      <dgm:prSet/>
      <dgm:spPr/>
      <dgm:t>
        <a:bodyPr/>
        <a:lstStyle/>
        <a:p>
          <a:endParaRPr lang="en-US"/>
        </a:p>
      </dgm:t>
    </dgm:pt>
    <dgm:pt modelId="{65541C92-AD51-4F7E-BC0E-DCD36BD70E56}" type="sibTrans" cxnId="{2E7C02B6-A267-482B-A0AC-2E591FCC2CA4}">
      <dgm:prSet/>
      <dgm:spPr/>
      <dgm:t>
        <a:bodyPr/>
        <a:lstStyle/>
        <a:p>
          <a:endParaRPr lang="en-US"/>
        </a:p>
      </dgm:t>
    </dgm:pt>
    <dgm:pt modelId="{A021080C-D854-435D-9A98-2D4DD69537D7}" type="pres">
      <dgm:prSet presAssocID="{797C6D31-4C00-407C-BDF6-4FD1CF4445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ADBBC8-802D-41ED-A41D-4CCE11E18863}" type="pres">
      <dgm:prSet presAssocID="{F7148D88-42CE-4419-ACE7-DABF5D0E8BA0}" presName="boxAndChildren" presStyleCnt="0"/>
      <dgm:spPr/>
    </dgm:pt>
    <dgm:pt modelId="{E6B5D93E-8972-4AEF-B25D-9A56A930FB32}" type="pres">
      <dgm:prSet presAssocID="{F7148D88-42CE-4419-ACE7-DABF5D0E8BA0}" presName="parentTextBox" presStyleLbl="node1" presStyleIdx="0" presStyleCnt="3"/>
      <dgm:spPr/>
      <dgm:t>
        <a:bodyPr/>
        <a:lstStyle/>
        <a:p>
          <a:endParaRPr lang="en-US"/>
        </a:p>
      </dgm:t>
    </dgm:pt>
    <dgm:pt modelId="{D7F67D8A-0D27-4043-AAC4-6E75A455296C}" type="pres">
      <dgm:prSet presAssocID="{F7148D88-42CE-4419-ACE7-DABF5D0E8BA0}" presName="entireBox" presStyleLbl="node1" presStyleIdx="0" presStyleCnt="3"/>
      <dgm:spPr/>
      <dgm:t>
        <a:bodyPr/>
        <a:lstStyle/>
        <a:p>
          <a:endParaRPr lang="en-US"/>
        </a:p>
      </dgm:t>
    </dgm:pt>
    <dgm:pt modelId="{E7A46768-F515-4F92-BFED-8BBC5510D919}" type="pres">
      <dgm:prSet presAssocID="{F7148D88-42CE-4419-ACE7-DABF5D0E8BA0}" presName="descendantBox" presStyleCnt="0"/>
      <dgm:spPr/>
    </dgm:pt>
    <dgm:pt modelId="{E5C3709E-A30F-4E04-9819-6624EA587034}" type="pres">
      <dgm:prSet presAssocID="{1D922191-C59B-4D06-B461-21270F03CDF9}" presName="childTextBox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E2BEDE-9B35-4D9A-84DF-F4C23BBED72B}" type="pres">
      <dgm:prSet presAssocID="{529218FF-DDE4-4FDB-892F-9AF44DF63943}" presName="childTextBox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0C3B3-B4AF-49EC-8BB8-55092B3EFD13}" type="pres">
      <dgm:prSet presAssocID="{E1877653-B277-4482-9DC8-FFE5D0CE22F1}" presName="sp" presStyleCnt="0"/>
      <dgm:spPr/>
    </dgm:pt>
    <dgm:pt modelId="{CFE69D44-51BC-4E6A-9981-3E13095DC173}" type="pres">
      <dgm:prSet presAssocID="{CF903B76-1A9A-45F7-B040-8C96677FE43D}" presName="arrowAndChildren" presStyleCnt="0"/>
      <dgm:spPr/>
    </dgm:pt>
    <dgm:pt modelId="{D4137570-AD3A-4C46-A901-34DCD3E5D94E}" type="pres">
      <dgm:prSet presAssocID="{CF903B76-1A9A-45F7-B040-8C96677FE43D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658FF8D1-9DDB-45E3-B1C1-AE6C1C1370F3}" type="pres">
      <dgm:prSet presAssocID="{CF903B76-1A9A-45F7-B040-8C96677FE43D}" presName="arrow" presStyleLbl="node1" presStyleIdx="1" presStyleCnt="3"/>
      <dgm:spPr/>
      <dgm:t>
        <a:bodyPr/>
        <a:lstStyle/>
        <a:p>
          <a:endParaRPr lang="en-US"/>
        </a:p>
      </dgm:t>
    </dgm:pt>
    <dgm:pt modelId="{38D19C2B-0220-4656-B990-732E9EDE329E}" type="pres">
      <dgm:prSet presAssocID="{CF903B76-1A9A-45F7-B040-8C96677FE43D}" presName="descendantArrow" presStyleCnt="0"/>
      <dgm:spPr/>
    </dgm:pt>
    <dgm:pt modelId="{D55D76ED-943F-4548-A8F0-31C5C192F2D8}" type="pres">
      <dgm:prSet presAssocID="{C17C5725-9424-4785-9E9E-673E5B1424F2}" presName="childTextArrow" presStyleLbl="f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08445-5693-4D1D-B9C7-F09E7DF2A97F}" type="pres">
      <dgm:prSet presAssocID="{C3591BCC-F0D8-4D27-BBE8-A86AA1CC08B6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BB4558-BA51-4B61-8BAD-F69209097512}" type="pres">
      <dgm:prSet presAssocID="{81AC479B-16A0-4479-AE8E-BBD8267A1353}" presName="sp" presStyleCnt="0"/>
      <dgm:spPr/>
    </dgm:pt>
    <dgm:pt modelId="{0C46E16F-710A-42EC-8E33-FB72E99EC9CE}" type="pres">
      <dgm:prSet presAssocID="{57DAD18C-1A88-4F92-9867-3F3A34007C62}" presName="arrowAndChildren" presStyleCnt="0"/>
      <dgm:spPr/>
    </dgm:pt>
    <dgm:pt modelId="{6650E487-3D06-4E74-980D-57CAF4117611}" type="pres">
      <dgm:prSet presAssocID="{57DAD18C-1A88-4F92-9867-3F3A34007C62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9919353-C077-4582-A3CD-FEE4D2A2F864}" type="pres">
      <dgm:prSet presAssocID="{57DAD18C-1A88-4F92-9867-3F3A34007C62}" presName="arrow" presStyleLbl="node1" presStyleIdx="2" presStyleCnt="3" custLinFactNeighborX="-3846" custLinFactNeighborY="-17025"/>
      <dgm:spPr/>
      <dgm:t>
        <a:bodyPr/>
        <a:lstStyle/>
        <a:p>
          <a:endParaRPr lang="en-US"/>
        </a:p>
      </dgm:t>
    </dgm:pt>
    <dgm:pt modelId="{ABB5B310-F6AB-434D-AEC9-D0AB6CFF56C6}" type="pres">
      <dgm:prSet presAssocID="{57DAD18C-1A88-4F92-9867-3F3A34007C62}" presName="descendantArrow" presStyleCnt="0"/>
      <dgm:spPr/>
    </dgm:pt>
    <dgm:pt modelId="{FEF4D9A8-B2F2-4797-975B-75F14D10383F}" type="pres">
      <dgm:prSet presAssocID="{2FA05978-FBD1-441A-B25A-78F47FF30D49}" presName="childTextArrow" presStyleLbl="fgAccFollowNode1" presStyleIdx="4" presStyleCnt="5" custLinFactX="68421" custLinFactY="600000" custLinFactNeighborX="100000" custLinFactNeighborY="646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2C638C-8E3F-480C-B05E-F1CF2ED69498}" srcId="{F7148D88-42CE-4419-ACE7-DABF5D0E8BA0}" destId="{1D922191-C59B-4D06-B461-21270F03CDF9}" srcOrd="0" destOrd="0" parTransId="{1E37FA27-6D22-4CDD-B42F-D7BB4A179243}" sibTransId="{4FFB394C-250B-4840-899C-9C9D0CC0BE8B}"/>
    <dgm:cxn modelId="{C2CE0C44-C17D-46E7-893A-B1135362E2D9}" type="presOf" srcId="{C17C5725-9424-4785-9E9E-673E5B1424F2}" destId="{D55D76ED-943F-4548-A8F0-31C5C192F2D8}" srcOrd="0" destOrd="0" presId="urn:microsoft.com/office/officeart/2005/8/layout/process4"/>
    <dgm:cxn modelId="{2E7C02B6-A267-482B-A0AC-2E591FCC2CA4}" srcId="{F7148D88-42CE-4419-ACE7-DABF5D0E8BA0}" destId="{529218FF-DDE4-4FDB-892F-9AF44DF63943}" srcOrd="1" destOrd="0" parTransId="{44E6390B-D95E-45F6-AD1F-8E6A45C8410C}" sibTransId="{65541C92-AD51-4F7E-BC0E-DCD36BD70E56}"/>
    <dgm:cxn modelId="{3062654B-B197-4267-8098-E809F1F5A346}" type="presOf" srcId="{57DAD18C-1A88-4F92-9867-3F3A34007C62}" destId="{6650E487-3D06-4E74-980D-57CAF4117611}" srcOrd="0" destOrd="0" presId="urn:microsoft.com/office/officeart/2005/8/layout/process4"/>
    <dgm:cxn modelId="{0B96EC39-7F24-4D2B-B17D-E2D57A572E08}" srcId="{CF903B76-1A9A-45F7-B040-8C96677FE43D}" destId="{C17C5725-9424-4785-9E9E-673E5B1424F2}" srcOrd="0" destOrd="0" parTransId="{E5C33871-6B48-4B16-83D2-BFA8CF9885D5}" sibTransId="{4C443B69-7288-4E60-BCD2-8E5260092484}"/>
    <dgm:cxn modelId="{49E01A0F-BF09-4964-9FA7-B23FC5BAB901}" type="presOf" srcId="{529218FF-DDE4-4FDB-892F-9AF44DF63943}" destId="{D6E2BEDE-9B35-4D9A-84DF-F4C23BBED72B}" srcOrd="0" destOrd="0" presId="urn:microsoft.com/office/officeart/2005/8/layout/process4"/>
    <dgm:cxn modelId="{01362D74-C9B0-40FD-A134-D40F38C5D907}" srcId="{797C6D31-4C00-407C-BDF6-4FD1CF4445BC}" destId="{CF903B76-1A9A-45F7-B040-8C96677FE43D}" srcOrd="1" destOrd="0" parTransId="{5B3A2380-ED14-4BDD-9974-A617E41ADB3A}" sibTransId="{E1877653-B277-4482-9DC8-FFE5D0CE22F1}"/>
    <dgm:cxn modelId="{C08C7AA4-6E35-4168-B407-A17CE46481C1}" type="presOf" srcId="{C3591BCC-F0D8-4D27-BBE8-A86AA1CC08B6}" destId="{D9808445-5693-4D1D-B9C7-F09E7DF2A97F}" srcOrd="0" destOrd="0" presId="urn:microsoft.com/office/officeart/2005/8/layout/process4"/>
    <dgm:cxn modelId="{9B28A892-C6E5-47CB-A173-26DE9A882142}" type="presOf" srcId="{2FA05978-FBD1-441A-B25A-78F47FF30D49}" destId="{FEF4D9A8-B2F2-4797-975B-75F14D10383F}" srcOrd="0" destOrd="0" presId="urn:microsoft.com/office/officeart/2005/8/layout/process4"/>
    <dgm:cxn modelId="{2314F3ED-34B2-4B32-A21E-1ECED3410AFC}" srcId="{CF903B76-1A9A-45F7-B040-8C96677FE43D}" destId="{C3591BCC-F0D8-4D27-BBE8-A86AA1CC08B6}" srcOrd="1" destOrd="0" parTransId="{06B20DB4-28E8-4144-A169-8067F666A059}" sibTransId="{314117E1-A363-44AB-B323-AC5978F1913A}"/>
    <dgm:cxn modelId="{335896FC-BA74-4F1A-9834-943CE4BB218C}" type="presOf" srcId="{F7148D88-42CE-4419-ACE7-DABF5D0E8BA0}" destId="{D7F67D8A-0D27-4043-AAC4-6E75A455296C}" srcOrd="1" destOrd="0" presId="urn:microsoft.com/office/officeart/2005/8/layout/process4"/>
    <dgm:cxn modelId="{1CFA57C6-5169-4A06-BB61-36AA9E48D654}" type="presOf" srcId="{797C6D31-4C00-407C-BDF6-4FD1CF4445BC}" destId="{A021080C-D854-435D-9A98-2D4DD69537D7}" srcOrd="0" destOrd="0" presId="urn:microsoft.com/office/officeart/2005/8/layout/process4"/>
    <dgm:cxn modelId="{55246F8C-8F0C-4A0B-BC64-E2A3275B2C8F}" type="presOf" srcId="{1D922191-C59B-4D06-B461-21270F03CDF9}" destId="{E5C3709E-A30F-4E04-9819-6624EA587034}" srcOrd="0" destOrd="0" presId="urn:microsoft.com/office/officeart/2005/8/layout/process4"/>
    <dgm:cxn modelId="{8086AA26-5AC5-45A6-9D2A-80BDBCD3201F}" type="presOf" srcId="{CF903B76-1A9A-45F7-B040-8C96677FE43D}" destId="{D4137570-AD3A-4C46-A901-34DCD3E5D94E}" srcOrd="0" destOrd="0" presId="urn:microsoft.com/office/officeart/2005/8/layout/process4"/>
    <dgm:cxn modelId="{684CA0C3-3F42-4933-AB47-8086A6B27E85}" srcId="{797C6D31-4C00-407C-BDF6-4FD1CF4445BC}" destId="{57DAD18C-1A88-4F92-9867-3F3A34007C62}" srcOrd="0" destOrd="0" parTransId="{72C25841-C8D1-41F1-AEF5-7FAC826B302E}" sibTransId="{81AC479B-16A0-4479-AE8E-BBD8267A1353}"/>
    <dgm:cxn modelId="{DA5EBCE7-7CD9-4DB8-91AD-A5EAE9154B26}" type="presOf" srcId="{CF903B76-1A9A-45F7-B040-8C96677FE43D}" destId="{658FF8D1-9DDB-45E3-B1C1-AE6C1C1370F3}" srcOrd="1" destOrd="0" presId="urn:microsoft.com/office/officeart/2005/8/layout/process4"/>
    <dgm:cxn modelId="{F6A38A7B-BEBC-4AE6-8770-48E87C1F2409}" type="presOf" srcId="{57DAD18C-1A88-4F92-9867-3F3A34007C62}" destId="{19919353-C077-4582-A3CD-FEE4D2A2F864}" srcOrd="1" destOrd="0" presId="urn:microsoft.com/office/officeart/2005/8/layout/process4"/>
    <dgm:cxn modelId="{07378CC8-545A-4111-A033-C3266B063608}" srcId="{797C6D31-4C00-407C-BDF6-4FD1CF4445BC}" destId="{F7148D88-42CE-4419-ACE7-DABF5D0E8BA0}" srcOrd="2" destOrd="0" parTransId="{F5455C24-D8EA-4914-9047-C4A754E04541}" sibTransId="{65B45C7B-7323-4509-92AA-EEF16D9383EC}"/>
    <dgm:cxn modelId="{292C6FC9-AE27-47A3-8D05-F22529FBA1DA}" srcId="{57DAD18C-1A88-4F92-9867-3F3A34007C62}" destId="{2FA05978-FBD1-441A-B25A-78F47FF30D49}" srcOrd="0" destOrd="0" parTransId="{D1641453-65C0-4BE1-9450-516825E83354}" sibTransId="{437F26D1-E6E6-4F6A-B85D-D25A8D4F5592}"/>
    <dgm:cxn modelId="{2989F307-B3EB-4284-A1F7-C05E198284C9}" type="presOf" srcId="{F7148D88-42CE-4419-ACE7-DABF5D0E8BA0}" destId="{E6B5D93E-8972-4AEF-B25D-9A56A930FB32}" srcOrd="0" destOrd="0" presId="urn:microsoft.com/office/officeart/2005/8/layout/process4"/>
    <dgm:cxn modelId="{5F26E256-C83A-422B-BB64-8A53FFD89EFA}" type="presParOf" srcId="{A021080C-D854-435D-9A98-2D4DD69537D7}" destId="{B3ADBBC8-802D-41ED-A41D-4CCE11E18863}" srcOrd="0" destOrd="0" presId="urn:microsoft.com/office/officeart/2005/8/layout/process4"/>
    <dgm:cxn modelId="{8EA44082-7945-4E3F-9B0C-2E79AA5F05CF}" type="presParOf" srcId="{B3ADBBC8-802D-41ED-A41D-4CCE11E18863}" destId="{E6B5D93E-8972-4AEF-B25D-9A56A930FB32}" srcOrd="0" destOrd="0" presId="urn:microsoft.com/office/officeart/2005/8/layout/process4"/>
    <dgm:cxn modelId="{B5F64717-C170-4283-8A2E-23C4FBDBAC8F}" type="presParOf" srcId="{B3ADBBC8-802D-41ED-A41D-4CCE11E18863}" destId="{D7F67D8A-0D27-4043-AAC4-6E75A455296C}" srcOrd="1" destOrd="0" presId="urn:microsoft.com/office/officeart/2005/8/layout/process4"/>
    <dgm:cxn modelId="{D7E64FCC-0C1B-40A4-93D5-925E95FD80B6}" type="presParOf" srcId="{B3ADBBC8-802D-41ED-A41D-4CCE11E18863}" destId="{E7A46768-F515-4F92-BFED-8BBC5510D919}" srcOrd="2" destOrd="0" presId="urn:microsoft.com/office/officeart/2005/8/layout/process4"/>
    <dgm:cxn modelId="{8EC05BEC-4DAD-4D21-88F1-2DA72030A2F1}" type="presParOf" srcId="{E7A46768-F515-4F92-BFED-8BBC5510D919}" destId="{E5C3709E-A30F-4E04-9819-6624EA587034}" srcOrd="0" destOrd="0" presId="urn:microsoft.com/office/officeart/2005/8/layout/process4"/>
    <dgm:cxn modelId="{081ED1B6-7077-4CFE-9D46-A2D14F3357FD}" type="presParOf" srcId="{E7A46768-F515-4F92-BFED-8BBC5510D919}" destId="{D6E2BEDE-9B35-4D9A-84DF-F4C23BBED72B}" srcOrd="1" destOrd="0" presId="urn:microsoft.com/office/officeart/2005/8/layout/process4"/>
    <dgm:cxn modelId="{BDAD998B-5367-46F1-A1F0-21C7FD97AD4B}" type="presParOf" srcId="{A021080C-D854-435D-9A98-2D4DD69537D7}" destId="{FBA0C3B3-B4AF-49EC-8BB8-55092B3EFD13}" srcOrd="1" destOrd="0" presId="urn:microsoft.com/office/officeart/2005/8/layout/process4"/>
    <dgm:cxn modelId="{4BB1C79B-BA80-483A-AA26-2386A627CE08}" type="presParOf" srcId="{A021080C-D854-435D-9A98-2D4DD69537D7}" destId="{CFE69D44-51BC-4E6A-9981-3E13095DC173}" srcOrd="2" destOrd="0" presId="urn:microsoft.com/office/officeart/2005/8/layout/process4"/>
    <dgm:cxn modelId="{527A0A67-15B9-4D4E-B628-CDC4FC0C81DE}" type="presParOf" srcId="{CFE69D44-51BC-4E6A-9981-3E13095DC173}" destId="{D4137570-AD3A-4C46-A901-34DCD3E5D94E}" srcOrd="0" destOrd="0" presId="urn:microsoft.com/office/officeart/2005/8/layout/process4"/>
    <dgm:cxn modelId="{B9152265-0348-49E4-9FEE-EFBBDFD5B7BF}" type="presParOf" srcId="{CFE69D44-51BC-4E6A-9981-3E13095DC173}" destId="{658FF8D1-9DDB-45E3-B1C1-AE6C1C1370F3}" srcOrd="1" destOrd="0" presId="urn:microsoft.com/office/officeart/2005/8/layout/process4"/>
    <dgm:cxn modelId="{ECB11641-D40F-423C-A491-5B7F9541E84D}" type="presParOf" srcId="{CFE69D44-51BC-4E6A-9981-3E13095DC173}" destId="{38D19C2B-0220-4656-B990-732E9EDE329E}" srcOrd="2" destOrd="0" presId="urn:microsoft.com/office/officeart/2005/8/layout/process4"/>
    <dgm:cxn modelId="{70F46A52-27EE-4F52-A08A-F2A024E16D37}" type="presParOf" srcId="{38D19C2B-0220-4656-B990-732E9EDE329E}" destId="{D55D76ED-943F-4548-A8F0-31C5C192F2D8}" srcOrd="0" destOrd="0" presId="urn:microsoft.com/office/officeart/2005/8/layout/process4"/>
    <dgm:cxn modelId="{03D0BFFD-8C3E-449D-A975-9FE217823D40}" type="presParOf" srcId="{38D19C2B-0220-4656-B990-732E9EDE329E}" destId="{D9808445-5693-4D1D-B9C7-F09E7DF2A97F}" srcOrd="1" destOrd="0" presId="urn:microsoft.com/office/officeart/2005/8/layout/process4"/>
    <dgm:cxn modelId="{7D683D1F-3355-40AA-BCB2-87F1C34B9278}" type="presParOf" srcId="{A021080C-D854-435D-9A98-2D4DD69537D7}" destId="{64BB4558-BA51-4B61-8BAD-F69209097512}" srcOrd="3" destOrd="0" presId="urn:microsoft.com/office/officeart/2005/8/layout/process4"/>
    <dgm:cxn modelId="{ECC5D332-887F-4E09-AC09-B44B071CE6C4}" type="presParOf" srcId="{A021080C-D854-435D-9A98-2D4DD69537D7}" destId="{0C46E16F-710A-42EC-8E33-FB72E99EC9CE}" srcOrd="4" destOrd="0" presId="urn:microsoft.com/office/officeart/2005/8/layout/process4"/>
    <dgm:cxn modelId="{FFC13116-12A0-42EC-ACC2-7D1B16FE0410}" type="presParOf" srcId="{0C46E16F-710A-42EC-8E33-FB72E99EC9CE}" destId="{6650E487-3D06-4E74-980D-57CAF4117611}" srcOrd="0" destOrd="0" presId="urn:microsoft.com/office/officeart/2005/8/layout/process4"/>
    <dgm:cxn modelId="{A892D02C-EA51-44B6-8903-784F5E8F2AD8}" type="presParOf" srcId="{0C46E16F-710A-42EC-8E33-FB72E99EC9CE}" destId="{19919353-C077-4582-A3CD-FEE4D2A2F864}" srcOrd="1" destOrd="0" presId="urn:microsoft.com/office/officeart/2005/8/layout/process4"/>
    <dgm:cxn modelId="{ED69C1E8-757C-49D0-96FD-2ACEAB0387A6}" type="presParOf" srcId="{0C46E16F-710A-42EC-8E33-FB72E99EC9CE}" destId="{ABB5B310-F6AB-434D-AEC9-D0AB6CFF56C6}" srcOrd="2" destOrd="0" presId="urn:microsoft.com/office/officeart/2005/8/layout/process4"/>
    <dgm:cxn modelId="{38E278EF-3D53-43B1-8497-3D2663A375CD}" type="presParOf" srcId="{ABB5B310-F6AB-434D-AEC9-D0AB6CFF56C6}" destId="{FEF4D9A8-B2F2-4797-975B-75F14D10383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04BA6-2F50-453D-9E53-45DC62046FA7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9732B-6094-4F4D-A495-806C5884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76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495800"/>
          </a:xfrm>
        </p:spPr>
        <p:txBody>
          <a:bodyPr/>
          <a:lstStyle/>
          <a:p>
            <a:r>
              <a:rPr lang="en-US" sz="1600" dirty="0" smtClean="0"/>
              <a:t>Good Day – </a:t>
            </a:r>
          </a:p>
          <a:p>
            <a:endParaRPr lang="en-US" sz="1600" dirty="0" smtClean="0"/>
          </a:p>
          <a:p>
            <a:r>
              <a:rPr lang="en-US" sz="1600" dirty="0" smtClean="0"/>
              <a:t>I have identified three Outcomes to work with from my favorite course Bartending and Mixology.</a:t>
            </a:r>
          </a:p>
          <a:p>
            <a:endParaRPr lang="en-US" sz="1600" dirty="0"/>
          </a:p>
          <a:p>
            <a:r>
              <a:rPr lang="en-US" sz="1600" dirty="0" smtClean="0"/>
              <a:t>I believe that this course is a good starting point for positive change in our programs.</a:t>
            </a:r>
          </a:p>
          <a:p>
            <a:endParaRPr lang="en-US" sz="1600" dirty="0" smtClean="0"/>
          </a:p>
          <a:p>
            <a:r>
              <a:rPr lang="en-US" sz="1600" dirty="0" smtClean="0"/>
              <a:t>It’s a good time to make changes by adding more student centered learning components.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b="1" dirty="0" smtClean="0"/>
              <a:t>Mention </a:t>
            </a:r>
            <a:r>
              <a:rPr lang="en-US" sz="1600" b="1" dirty="0" smtClean="0"/>
              <a:t>that we have gone to a three week block teaching system.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63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/>
              <a:t>Lecture has its </a:t>
            </a:r>
            <a:r>
              <a:rPr lang="en-US" sz="1600" b="1" dirty="0" smtClean="0"/>
              <a:t>place </a:t>
            </a:r>
            <a:r>
              <a:rPr lang="en-US" sz="1600" dirty="0" smtClean="0"/>
              <a:t>-</a:t>
            </a:r>
          </a:p>
          <a:p>
            <a:r>
              <a:rPr lang="en-US" sz="1600" dirty="0" smtClean="0"/>
              <a:t>	But it needs the combination of other learning styles 	to reinforce the learning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b="1" dirty="0" smtClean="0"/>
              <a:t>Multiple learning methods ensure greater  success </a:t>
            </a:r>
            <a:r>
              <a:rPr lang="en-US" sz="1600" dirty="0" smtClean="0"/>
              <a:t>-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I think I have found some great new ideas here that 	can be added to my classroom to further engage the 	students.</a:t>
            </a:r>
          </a:p>
          <a:p>
            <a:endParaRPr lang="en-US" sz="1600" b="1" dirty="0"/>
          </a:p>
          <a:p>
            <a:r>
              <a:rPr lang="en-US" sz="1600" b="1" dirty="0"/>
              <a:t>Student Centered </a:t>
            </a:r>
            <a:r>
              <a:rPr lang="en-US" sz="1600" b="1" dirty="0" smtClean="0"/>
              <a:t>learning </a:t>
            </a:r>
            <a:r>
              <a:rPr lang="en-US" sz="1600" dirty="0" smtClean="0"/>
              <a:t>- </a:t>
            </a:r>
            <a:endParaRPr lang="en-US" sz="1600" dirty="0"/>
          </a:p>
          <a:p>
            <a:r>
              <a:rPr lang="en-US" sz="1600" dirty="0" smtClean="0"/>
              <a:t>	Is the future of the classroom and is necessary for 	our programs in hospitality to remain successful.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I chose three outcomes that are part of the brewing process.</a:t>
            </a:r>
          </a:p>
          <a:p>
            <a:endParaRPr lang="en-US" sz="1600" dirty="0" smtClean="0"/>
          </a:p>
          <a:p>
            <a:r>
              <a:rPr lang="en-US" sz="1600" dirty="0" smtClean="0"/>
              <a:t>As you can see this is somewhat of a scientific process.</a:t>
            </a:r>
          </a:p>
          <a:p>
            <a:endParaRPr lang="en-US" sz="1600" dirty="0"/>
          </a:p>
          <a:p>
            <a:r>
              <a:rPr lang="en-US" sz="1600" dirty="0" smtClean="0"/>
              <a:t>Students in hospitality don’t really expect that they are going to learn about</a:t>
            </a:r>
            <a:r>
              <a:rPr lang="en-US" sz="1600" dirty="0"/>
              <a:t> </a:t>
            </a:r>
            <a:r>
              <a:rPr lang="en-US" sz="1600" dirty="0" smtClean="0"/>
              <a:t>this kind of stuff when they take bartending.</a:t>
            </a:r>
          </a:p>
          <a:p>
            <a:endParaRPr lang="en-US" sz="1600" dirty="0" smtClean="0"/>
          </a:p>
          <a:p>
            <a:r>
              <a:rPr lang="en-US" sz="1600" dirty="0"/>
              <a:t>They just want to know how </a:t>
            </a:r>
            <a:r>
              <a:rPr lang="en-US" sz="1600" dirty="0" smtClean="0"/>
              <a:t>the beer tastes….and of course how to make the cocktails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/>
              <a:t>Students often come in assuming this will be </a:t>
            </a:r>
            <a:r>
              <a:rPr lang="en-US" sz="1600" dirty="0" smtClean="0"/>
              <a:t>their easy </a:t>
            </a:r>
            <a:r>
              <a:rPr lang="en-US" sz="1600" dirty="0"/>
              <a:t>course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b="1" dirty="0" smtClean="0"/>
              <a:t>They look forward to the practical and not the theory</a:t>
            </a:r>
            <a:endParaRPr lang="en-US" sz="1600" b="1" dirty="0"/>
          </a:p>
          <a:p>
            <a:endParaRPr lang="en-US" sz="1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3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419600"/>
          </a:xfrm>
        </p:spPr>
        <p:txBody>
          <a:bodyPr/>
          <a:lstStyle/>
          <a:p>
            <a:r>
              <a:rPr lang="en-US" sz="1600" dirty="0" smtClean="0"/>
              <a:t>I picked this section of bartending</a:t>
            </a:r>
            <a:r>
              <a:rPr lang="en-US" sz="1600" baseline="0" dirty="0" smtClean="0"/>
              <a:t> because I find this to be one of the toughest challenges for students.</a:t>
            </a:r>
          </a:p>
          <a:p>
            <a:endParaRPr lang="en-US" sz="1600" baseline="0" dirty="0" smtClean="0"/>
          </a:p>
          <a:p>
            <a:r>
              <a:rPr lang="en-US" sz="1600" dirty="0" smtClean="0"/>
              <a:t>Beer making is a culture and its own language.</a:t>
            </a:r>
          </a:p>
          <a:p>
            <a:endParaRPr lang="en-US" sz="1600" dirty="0" smtClean="0"/>
          </a:p>
          <a:p>
            <a:r>
              <a:rPr lang="en-US" sz="1600" dirty="0" smtClean="0"/>
              <a:t>This brings many challenges to both domestic and of course international students</a:t>
            </a:r>
          </a:p>
          <a:p>
            <a:endParaRPr lang="en-US" sz="1600" dirty="0"/>
          </a:p>
          <a:p>
            <a:r>
              <a:rPr lang="en-US" sz="1600" dirty="0"/>
              <a:t>The theory part of this course does entail quite a bit of lecture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I believe the students centered methods I have chosen for each outcome will foster some better success.</a:t>
            </a:r>
          </a:p>
          <a:p>
            <a:endParaRPr lang="en-US" sz="1600" dirty="0" smtClean="0"/>
          </a:p>
          <a:p>
            <a:r>
              <a:rPr lang="en-US" sz="1600" dirty="0" smtClean="0"/>
              <a:t>Crossing my fingers as this area of bartending typically produces the lowest test scores</a:t>
            </a:r>
          </a:p>
          <a:p>
            <a:r>
              <a:rPr lang="en-US" sz="1600" dirty="0" smtClean="0"/>
              <a:t>So I’m definitely looking for improvement.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30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600" b="1" dirty="0" smtClean="0"/>
              <a:t>Read slide first- </a:t>
            </a:r>
            <a:endParaRPr lang="en-US" sz="1600" b="1" dirty="0"/>
          </a:p>
          <a:p>
            <a:pPr marL="0" lvl="1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600" dirty="0" smtClean="0"/>
              <a:t>Basically this outcome is mostly covered by lecture due to available time to cover this objective.</a:t>
            </a:r>
          </a:p>
          <a:p>
            <a:pPr marL="0" lvl="1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600" dirty="0" smtClean="0"/>
              <a:t>Sometimes I get students to come  do a little activity to write on a flip chart one by one any word that describes or identifies a particular ingredient</a:t>
            </a:r>
            <a:r>
              <a:rPr lang="en-US" dirty="0" smtClean="0"/>
              <a:t>.</a:t>
            </a:r>
          </a:p>
          <a:p>
            <a:pPr marL="0" lvl="1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600" dirty="0" smtClean="0"/>
              <a:t>Still need more success to make this objective more engaging</a:t>
            </a:r>
          </a:p>
          <a:p>
            <a:pPr marL="0" lvl="1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1600" dirty="0" smtClean="0"/>
              <a:t>Students have a tough time differentiating between the different ingredients and their importance in the brewing process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1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6800" y="457200"/>
            <a:ext cx="4572000" cy="2514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33400" y="3200400"/>
            <a:ext cx="5791200" cy="5410200"/>
          </a:xfrm>
        </p:spPr>
        <p:txBody>
          <a:bodyPr/>
          <a:lstStyle/>
          <a:p>
            <a:r>
              <a:rPr lang="en-US" sz="1600" dirty="0" smtClean="0"/>
              <a:t>I chose the flipped classroom for this particular Outcome.</a:t>
            </a:r>
          </a:p>
          <a:p>
            <a:endParaRPr lang="en-US" sz="1600" dirty="0"/>
          </a:p>
          <a:p>
            <a:r>
              <a:rPr lang="en-US" sz="1600" dirty="0" smtClean="0"/>
              <a:t>I believe the students need to spend some time on their own researching the different ingredients.</a:t>
            </a:r>
          </a:p>
          <a:p>
            <a:endParaRPr lang="en-US" sz="1600" dirty="0"/>
          </a:p>
          <a:p>
            <a:r>
              <a:rPr lang="en-US" sz="1600" dirty="0" smtClean="0"/>
              <a:t>For example…</a:t>
            </a:r>
          </a:p>
          <a:p>
            <a:r>
              <a:rPr lang="en-US" sz="1600" dirty="0" smtClean="0"/>
              <a:t>I can upload  video taped lectures on LEARN for students to go over the content on their own at home. They can watch as many times as they want. I can also have crossword puzzles and matching activities on LEARN to create some interaction and follow-up.</a:t>
            </a:r>
          </a:p>
          <a:p>
            <a:endParaRPr lang="en-US" sz="1600" dirty="0" smtClean="0"/>
          </a:p>
          <a:p>
            <a:r>
              <a:rPr lang="en-US" sz="1600" dirty="0" smtClean="0"/>
              <a:t>Once they have spent some time on their own or at home with this they would bring this knowledge Back to the classroom.</a:t>
            </a:r>
          </a:p>
          <a:p>
            <a:endParaRPr lang="en-US" sz="1600" dirty="0" smtClean="0"/>
          </a:p>
          <a:p>
            <a:r>
              <a:rPr lang="en-US" sz="1600" b="1" i="1" dirty="0" smtClean="0"/>
              <a:t>Back in the classroom….</a:t>
            </a:r>
            <a:endParaRPr lang="en-US" sz="1600" b="1" i="1" dirty="0"/>
          </a:p>
          <a:p>
            <a:r>
              <a:rPr lang="en-US" sz="1600" dirty="0" smtClean="0"/>
              <a:t>I would set flip charts up around the room for students to move around in groups to write what they have learned on their own on the flip charts.</a:t>
            </a:r>
          </a:p>
          <a:p>
            <a:r>
              <a:rPr lang="en-US" sz="1600" dirty="0" smtClean="0"/>
              <a:t>I would then spend time moving from group to group helping them build on the concepts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86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 smtClean="0"/>
              <a:t>Read slide first- </a:t>
            </a:r>
          </a:p>
          <a:p>
            <a:endParaRPr lang="en-US" sz="1600" dirty="0"/>
          </a:p>
          <a:p>
            <a:r>
              <a:rPr lang="en-US" sz="1600" dirty="0" smtClean="0"/>
              <a:t>This second outcome becomes a little more complex as it involves 10 detailed steps in the brewing process.</a:t>
            </a:r>
          </a:p>
          <a:p>
            <a:endParaRPr lang="en-US" sz="1600" dirty="0" smtClean="0"/>
          </a:p>
          <a:p>
            <a:r>
              <a:rPr lang="en-US" sz="1600" dirty="0" smtClean="0"/>
              <a:t>Even though we just skim the topic, </a:t>
            </a:r>
          </a:p>
          <a:p>
            <a:r>
              <a:rPr lang="en-US" sz="1600" dirty="0" smtClean="0"/>
              <a:t>(Don’t go into the real heavy science of it)</a:t>
            </a:r>
          </a:p>
          <a:p>
            <a:endParaRPr lang="en-US" sz="1600" dirty="0" smtClean="0"/>
          </a:p>
          <a:p>
            <a:r>
              <a:rPr lang="en-US" sz="1600" dirty="0" smtClean="0"/>
              <a:t>it is still pretty intense for students to comprehend.</a:t>
            </a:r>
          </a:p>
          <a:p>
            <a:endParaRPr lang="en-US" sz="1600" dirty="0" smtClean="0"/>
          </a:p>
          <a:p>
            <a:r>
              <a:rPr lang="en-US" sz="1600" dirty="0" smtClean="0"/>
              <a:t>They really struggle with this one</a:t>
            </a:r>
          </a:p>
          <a:p>
            <a:endParaRPr lang="en-US" sz="1600" dirty="0" smtClean="0"/>
          </a:p>
          <a:p>
            <a:r>
              <a:rPr lang="en-US" sz="1600" dirty="0" smtClean="0"/>
              <a:t>Especially being taught by lecture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7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70000" y="457200"/>
            <a:ext cx="3860800" cy="2895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81000" y="3505200"/>
            <a:ext cx="6248400" cy="5410200"/>
          </a:xfrm>
        </p:spPr>
        <p:txBody>
          <a:bodyPr/>
          <a:lstStyle/>
          <a:p>
            <a:r>
              <a:rPr lang="en-US" sz="1600" dirty="0" smtClean="0"/>
              <a:t>I would like to try K.W.L for this one.</a:t>
            </a:r>
          </a:p>
          <a:p>
            <a:r>
              <a:rPr lang="en-US" sz="1600" dirty="0" smtClean="0"/>
              <a:t>This sounds like a great way to get students thinking and working together to build on the steps in the beer production process.</a:t>
            </a:r>
          </a:p>
          <a:p>
            <a:endParaRPr lang="en-US" sz="1600" dirty="0"/>
          </a:p>
          <a:p>
            <a:r>
              <a:rPr lang="en-US" sz="1600" dirty="0" smtClean="0"/>
              <a:t>I always like to ask what students know about beer production prior to learning this outcome anyway so this method should be effective.</a:t>
            </a:r>
          </a:p>
          <a:p>
            <a:endParaRPr lang="en-US" sz="1600" dirty="0" smtClean="0"/>
          </a:p>
          <a:p>
            <a:r>
              <a:rPr lang="en-US" sz="1600" dirty="0" smtClean="0"/>
              <a:t>The way I would use it is…</a:t>
            </a:r>
          </a:p>
          <a:p>
            <a:r>
              <a:rPr lang="en-US" sz="1600" dirty="0" smtClean="0"/>
              <a:t>Students will each have their own chart – preferable in electronic format so they can build on their learning.</a:t>
            </a:r>
          </a:p>
          <a:p>
            <a:endParaRPr lang="en-US" sz="1600" dirty="0"/>
          </a:p>
          <a:p>
            <a:r>
              <a:rPr lang="en-US" sz="1600" dirty="0" smtClean="0"/>
              <a:t>Students would build by filling in the first column of what they know</a:t>
            </a:r>
          </a:p>
          <a:p>
            <a:endParaRPr lang="en-US" sz="1600" dirty="0"/>
          </a:p>
          <a:p>
            <a:r>
              <a:rPr lang="en-US" sz="1600" dirty="0" smtClean="0"/>
              <a:t>Then use the second column for keeping concepts written that still need further study</a:t>
            </a:r>
          </a:p>
          <a:p>
            <a:endParaRPr lang="en-US" sz="1600" dirty="0"/>
          </a:p>
          <a:p>
            <a:r>
              <a:rPr lang="en-US" sz="1600" dirty="0" smtClean="0"/>
              <a:t>And last column for what is learned.</a:t>
            </a:r>
          </a:p>
          <a:p>
            <a:endParaRPr lang="en-US" sz="1600" dirty="0"/>
          </a:p>
          <a:p>
            <a:r>
              <a:rPr lang="en-US" sz="1600" dirty="0" smtClean="0"/>
              <a:t>I can track this by watching each students performance and maybe giving spot quizzes or using flash cards individually to see if they really have picked up on the concepts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66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 smtClean="0"/>
              <a:t>Read off slide first</a:t>
            </a:r>
          </a:p>
          <a:p>
            <a:endParaRPr lang="en-US" sz="1600" b="1" dirty="0" smtClean="0"/>
          </a:p>
          <a:p>
            <a:r>
              <a:rPr lang="en-US" sz="1600" dirty="0" smtClean="0"/>
              <a:t>OK – this one just confuses the students – they get these ones mixed up all the time.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They just usually reply when I ask the main common difference something like</a:t>
            </a:r>
          </a:p>
          <a:p>
            <a:endParaRPr lang="en-US" sz="1600" dirty="0"/>
          </a:p>
          <a:p>
            <a:r>
              <a:rPr lang="en-US" sz="1600" dirty="0" smtClean="0"/>
              <a:t>Ah… 	lagers are light in colour</a:t>
            </a:r>
          </a:p>
          <a:p>
            <a:r>
              <a:rPr lang="en-US" sz="1600" dirty="0" smtClean="0"/>
              <a:t>	Ales are darker in colour</a:t>
            </a:r>
          </a:p>
          <a:p>
            <a:r>
              <a:rPr lang="en-US" sz="1600" dirty="0" smtClean="0"/>
              <a:t>Or is it the other way around? They are just guessing most of the time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90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I strongly believe a specially designed graphic organizer would work well to build knowledge here.</a:t>
            </a:r>
          </a:p>
          <a:p>
            <a:endParaRPr lang="en-US" sz="1600" dirty="0" smtClean="0"/>
          </a:p>
          <a:p>
            <a:r>
              <a:rPr lang="en-US" sz="1600" dirty="0" smtClean="0"/>
              <a:t>Basically the struggle students have is trying to figure out what characteristics belong to each beer style. Its either a lager or an ale characteristic.</a:t>
            </a:r>
          </a:p>
          <a:p>
            <a:endParaRPr lang="en-US" sz="1600" dirty="0"/>
          </a:p>
          <a:p>
            <a:r>
              <a:rPr lang="en-US" sz="1600" dirty="0" smtClean="0"/>
              <a:t>A computerized graphic organizer would be perfect where they can click and drag components of Lagers and Ales under each specific characteristic. If its right it will stay…if wrong will disappear</a:t>
            </a:r>
          </a:p>
          <a:p>
            <a:r>
              <a:rPr lang="en-US" sz="1600" dirty="0" smtClean="0"/>
              <a:t>Can even use paper cut outs in class as  a challenge in a group setting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C9732B-6094-4F4D-A495-806C58848C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4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23EFE7-BAD7-4D76-BB16-E6E1D18B524E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15C2EF-8F42-428D-8659-9C9F51FFCD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a/url?sa=i&amp;rct=j&amp;q=&amp;esrc=s&amp;frm=1&amp;source=images&amp;cd=&amp;cad=rja&amp;uact=8&amp;docid=KbJl9xLAPjJhtM&amp;tbnid=IzCg6YTXOeI_7M:&amp;ved=0CAUQjRw&amp;url=https://www.esentire.com/eze-castle-integration-takes-the-cloud-security-exam-aka-hege-fund-checklist/&amp;ei=ncOjU8KQF_OqsQTxyYCQBw&amp;bvm=bv.69411363,d.aWw&amp;psig=AFQjCNEuvLmPZ2RUOuzyxMWif34nSJGKUw&amp;ust=140332773089208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frm=1&amp;source=images&amp;cd=&amp;cad=rja&amp;uact=8&amp;docid=ZXN2mWEVjor9dM&amp;tbnid=s6s_075slg6lGM:&amp;ved=0CAUQjRw&amp;url=http://materialminds.com/2014/02/&amp;ei=LqCjU4i2Dcq3yATw7YCYDg&amp;bvm=bv.69411363,d.b2U&amp;psig=AFQjCNEVfy4wxV_MeM8F0JMNsms5FANH_A&amp;ust=140331868079116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&amp;esrc=s&amp;frm=1&amp;source=images&amp;cd=&amp;cad=rja&amp;uact=8&amp;docid=Z3dKrxhLA8E3UM&amp;tbnid=Pb6ntF8tyMgM7M:&amp;ved=0CAUQjRw&amp;url=http://www.edudemic.com/tag/flipped-classroom/&amp;ei=056jU4yGCIeWyAS_toHADw&amp;bvm=bv.69411363,d.b2U&amp;psig=AFQjCNHZGLmtsmu89_lVMc_3BcVWPBQmkA&amp;ust=140331829018315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Learner Centered Approaches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Blair Mineault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Lecture has its place</a:t>
            </a:r>
          </a:p>
          <a:p>
            <a:r>
              <a:rPr lang="en-US" dirty="0" smtClean="0"/>
              <a:t>Multiple Learning methods ensure greater success</a:t>
            </a:r>
          </a:p>
          <a:p>
            <a:r>
              <a:rPr lang="en-US" dirty="0" smtClean="0"/>
              <a:t>Student-Centered learning is key</a:t>
            </a:r>
            <a:endParaRPr lang="en-US" dirty="0"/>
          </a:p>
        </p:txBody>
      </p:sp>
      <p:pic>
        <p:nvPicPr>
          <p:cNvPr id="1028" name="Picture 4" descr="https://encrypted-tbn0.gstatic.com/images?q=tbn:ANd9GcSa3sll_jjYrnxWMMobYxp8Eo9bFgcMucOfOYuOLdE8L2-MiY7Tb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4190999"/>
            <a:ext cx="5752037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4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Beer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BMineault\Documents\RED RIVER FOLDERS 2\BARTENDING\MIXOLOGY LABS\Lab May 12th\Brewing Process Diag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399"/>
            <a:ext cx="7310329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4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improvement be made?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Brewing Process:</a:t>
            </a:r>
          </a:p>
          <a:p>
            <a:pPr lvl="1"/>
            <a:r>
              <a:rPr lang="en-US" dirty="0"/>
              <a:t>Why I choose this </a:t>
            </a:r>
            <a:r>
              <a:rPr lang="en-US" dirty="0" smtClean="0"/>
              <a:t>topic</a:t>
            </a:r>
            <a:endParaRPr lang="en-US" dirty="0"/>
          </a:p>
          <a:p>
            <a:pPr lvl="1"/>
            <a:r>
              <a:rPr lang="en-US" dirty="0" smtClean="0"/>
              <a:t>A new language to the learner</a:t>
            </a:r>
          </a:p>
          <a:p>
            <a:pPr lvl="1"/>
            <a:r>
              <a:rPr lang="en-US" dirty="0" smtClean="0"/>
              <a:t>All three outcomes present a learning challenge to students</a:t>
            </a:r>
          </a:p>
          <a:p>
            <a:pPr lvl="1"/>
            <a:r>
              <a:rPr lang="en-US" dirty="0" smtClean="0"/>
              <a:t>Current teaching method is not 100% successful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6148" name="Picture 4" descr="https://encrypted-tbn3.gstatic.com/images?q=tbn:ANd9GcQ_rEAQvg2EjvqOZW0z99PHXdAE0KAWPPbztK4Ntny8V5ntVqy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6172200" cy="152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10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/>
              <a:t>Describe the characteristics of the major ingredients used in the brewing process to understand how each ingredient impacts the final outcome of the beer</a:t>
            </a:r>
            <a:r>
              <a:rPr lang="en-US" sz="2800" dirty="0" smtClean="0"/>
              <a:t>.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800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800" dirty="0"/>
          </a:p>
          <a:p>
            <a:endParaRPr lang="en-US" dirty="0"/>
          </a:p>
        </p:txBody>
      </p:sp>
      <p:pic>
        <p:nvPicPr>
          <p:cNvPr id="4" name="Picture 8" descr="http://upload.wikimedia.org/wikipedia/commons/3/32/Sjb_whiskey_ma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23252"/>
            <a:ext cx="307181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http://www.blogsmonroe.com/beer/pics/hop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78512"/>
            <a:ext cx="26479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0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Flipped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Here is how I would use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Here </a:t>
            </a:r>
            <a:r>
              <a:rPr lang="en-US" dirty="0"/>
              <a:t>is why it will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How will this improve learning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4" name="Picture 4" descr="https://encrypted-tbn3.gstatic.com/images?q=tbn:ANd9GcQ7nT8xySjZ2EUJV9bs6NyDl48LzjYR9gW80yX0Ok8tZc6AbJ0M5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67155"/>
            <a:ext cx="4981575" cy="246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/>
              <a:t>Explain the 10 steps in the production of beer to gain a basic understanding of the brewing </a:t>
            </a:r>
            <a:r>
              <a:rPr lang="en-US" sz="2800" dirty="0" smtClean="0"/>
              <a:t>process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800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smtClean="0"/>
              <a:t>Malting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smtClean="0"/>
              <a:t>Milling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smtClean="0"/>
              <a:t>Mashing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err="1" smtClean="0"/>
              <a:t>Lautering</a:t>
            </a:r>
            <a:r>
              <a:rPr lang="en-US" sz="2800" i="1" dirty="0" smtClean="0"/>
              <a:t> 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smtClean="0"/>
              <a:t>Brewing 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i="1" dirty="0" smtClean="0"/>
              <a:t>Etc…</a:t>
            </a:r>
            <a:endParaRPr lang="en-US" sz="2800" i="1" dirty="0"/>
          </a:p>
          <a:p>
            <a:endParaRPr lang="en-US" dirty="0"/>
          </a:p>
        </p:txBody>
      </p:sp>
      <p:pic>
        <p:nvPicPr>
          <p:cNvPr id="4" name="Picture 7" descr="http://images.usatoday.com/life/_photos/2006/12/03/anchor-brewing-topp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7847"/>
            <a:ext cx="3781425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1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K.W.L - </a:t>
            </a:r>
            <a:r>
              <a:rPr lang="en-US" sz="3200" dirty="0">
                <a:solidFill>
                  <a:prstClr val="black"/>
                </a:solidFill>
                <a:latin typeface="+mn-lt"/>
              </a:rPr>
              <a:t>Know – Want to Know – Learned 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Here </a:t>
            </a:r>
            <a:r>
              <a:rPr lang="en-US" dirty="0"/>
              <a:t>is how I would use it</a:t>
            </a:r>
          </a:p>
          <a:p>
            <a:r>
              <a:rPr lang="en-US" dirty="0"/>
              <a:t>Here is why it will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How will this improve learning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Know – Want to Know – Learned       </a:t>
            </a:r>
          </a:p>
        </p:txBody>
      </p:sp>
      <p:pic>
        <p:nvPicPr>
          <p:cNvPr id="1026" name="Picture 2" descr="http://olc.spsd.sk.ca/DE/PD/instr/strats/kwl/samp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05200"/>
            <a:ext cx="3733800" cy="231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3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/>
              <a:t>Differentiate between a lager and ale in order to understand their significant differences.</a:t>
            </a:r>
          </a:p>
          <a:p>
            <a:endParaRPr lang="en-US" dirty="0"/>
          </a:p>
        </p:txBody>
      </p:sp>
      <p:pic>
        <p:nvPicPr>
          <p:cNvPr id="4" name="Picture 9" descr="14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73" y="2819400"/>
            <a:ext cx="1049337" cy="36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Guinness Extra Sto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48000"/>
            <a:ext cx="1657350" cy="343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4600" y="4080669"/>
            <a:ext cx="6854825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smtClean="0">
                <a:solidFill>
                  <a:schemeClr val="tx2">
                    <a:satMod val="130000"/>
                  </a:schemeClr>
                </a:solidFill>
              </a:rPr>
              <a:t>Lager vs. Ale</a:t>
            </a:r>
            <a:endParaRPr lang="en-US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 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Here is how I would use it</a:t>
            </a:r>
          </a:p>
          <a:p>
            <a:r>
              <a:rPr lang="en-US" dirty="0"/>
              <a:t>Here is why it will work</a:t>
            </a:r>
          </a:p>
          <a:p>
            <a:r>
              <a:rPr lang="en-US" dirty="0" smtClean="0"/>
              <a:t>How will this improve learning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34386787"/>
              </p:ext>
            </p:extLst>
          </p:nvPr>
        </p:nvGraphicFramePr>
        <p:xfrm>
          <a:off x="2286000" y="3505200"/>
          <a:ext cx="48006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40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589</TotalTime>
  <Words>1041</Words>
  <Application>Microsoft Office PowerPoint</Application>
  <PresentationFormat>On-screen Show (4:3)</PresentationFormat>
  <Paragraphs>167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Learner Centered Approaches</vt:lpstr>
      <vt:lpstr>Beer Making</vt:lpstr>
      <vt:lpstr>Where can improvement be made?</vt:lpstr>
      <vt:lpstr>Outcome 1</vt:lpstr>
      <vt:lpstr>Flipped Classroom</vt:lpstr>
      <vt:lpstr>Outcome 2</vt:lpstr>
      <vt:lpstr>K.W.L - Know – Want to Know – Learned </vt:lpstr>
      <vt:lpstr>Outcome 3</vt:lpstr>
      <vt:lpstr>Graphic Organizer</vt:lpstr>
      <vt:lpstr>Conclusion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Blair Mineault</dc:creator>
  <cp:lastModifiedBy>Blair Mineault</cp:lastModifiedBy>
  <cp:revision>108</cp:revision>
  <dcterms:created xsi:type="dcterms:W3CDTF">2014-06-19T14:25:39Z</dcterms:created>
  <dcterms:modified xsi:type="dcterms:W3CDTF">2014-06-20T11:54:16Z</dcterms:modified>
</cp:coreProperties>
</file>