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6" r:id="rId10"/>
    <p:sldId id="263" r:id="rId11"/>
    <p:sldId id="264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1CE2AAE-FB21-4644-A834-AAF7795C4960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A8F1B1C-C4EF-4B9E-B544-ADA045673A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verslog.com/?p=10642" TargetMode="External"/><Relationship Id="rId2" Type="http://schemas.openxmlformats.org/officeDocument/2006/relationships/hyperlink" Target="http://www.thekitchn.com/light-and-airy-5-tips-to-make-a-perfect-souffle-every-time-17074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rthastewart.com/356052/individual-chocolate-souffle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Chocolate Soufflés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18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the 3 Recipes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40651345"/>
                  </p:ext>
                </p:extLst>
              </p:nvPr>
            </p:nvGraphicFramePr>
            <p:xfrm>
              <a:off x="838200" y="2038350"/>
              <a:ext cx="7467600" cy="2661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3520"/>
                    <a:gridCol w="1493520"/>
                    <a:gridCol w="1493520"/>
                    <a:gridCol w="1493520"/>
                    <a:gridCol w="149352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Recipe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Ease</a:t>
                          </a:r>
                          <a:r>
                            <a:rPr lang="en-US" baseline="0" dirty="0" smtClean="0"/>
                            <a:t> of Recipe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Taste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Cost/</a:t>
                          </a:r>
                          <a:r>
                            <a:rPr lang="en-US" dirty="0" err="1" smtClean="0"/>
                            <a:t>souffl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/>
                                </a:rPr>
                                <m:t>é</m:t>
                              </m:r>
                            </m:oMath>
                          </a14:m>
                          <a:r>
                            <a:rPr lang="en-US" baseline="0" dirty="0" smtClean="0"/>
                            <a:t> ($)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Overall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Martha Stewart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1.65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Emeril </a:t>
                          </a:r>
                          <a:r>
                            <a:rPr lang="en-US" dirty="0" err="1" smtClean="0"/>
                            <a:t>Lagassé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1.36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Unknown</a:t>
                          </a:r>
                          <a:r>
                            <a:rPr lang="en-US" baseline="0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1.05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40651345"/>
                  </p:ext>
                </p:extLst>
              </p:nvPr>
            </p:nvGraphicFramePr>
            <p:xfrm>
              <a:off x="838200" y="2038350"/>
              <a:ext cx="7467600" cy="2661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3520"/>
                    <a:gridCol w="1493520"/>
                    <a:gridCol w="1493520"/>
                    <a:gridCol w="1493520"/>
                    <a:gridCol w="1493520"/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Recipe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Ease</a:t>
                          </a:r>
                          <a:r>
                            <a:rPr lang="en-US" baseline="0" dirty="0" smtClean="0"/>
                            <a:t> of Recipe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Taste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408" t="-5714" r="-100000" b="-31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Overall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Martha Stewart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1.65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Emeril </a:t>
                          </a:r>
                          <a:r>
                            <a:rPr lang="en-US" dirty="0" err="1" smtClean="0"/>
                            <a:t>Lagassé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1.36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Unknown</a:t>
                          </a:r>
                          <a:r>
                            <a:rPr lang="en-US" baseline="0" dirty="0" smtClean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1.05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5-Point Star 4"/>
          <p:cNvSpPr/>
          <p:nvPr/>
        </p:nvSpPr>
        <p:spPr>
          <a:xfrm>
            <a:off x="2514600" y="29718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2754086" y="29718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2971800" y="29718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4517571" y="2982686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321628" y="2982686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4114800" y="2982686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3907971" y="29718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7369628" y="29718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7141029" y="29718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6934200" y="29718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2438400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2677886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>
            <a:off x="2906486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>
            <a:off x="3124200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-Point Star 19"/>
          <p:cNvSpPr/>
          <p:nvPr/>
        </p:nvSpPr>
        <p:spPr>
          <a:xfrm>
            <a:off x="3341914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5-Point Star 20"/>
          <p:cNvSpPr/>
          <p:nvPr/>
        </p:nvSpPr>
        <p:spPr>
          <a:xfrm>
            <a:off x="4514850" y="3614057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4332514" y="3614057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>
            <a:off x="4114800" y="3614057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>
            <a:off x="3907971" y="3614057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>
          <a:xfrm>
            <a:off x="7587342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>
            <a:off x="7358743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/>
          <p:nvPr/>
        </p:nvSpPr>
        <p:spPr>
          <a:xfrm>
            <a:off x="7141029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6934200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>
            <a:off x="3124200" y="4027714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5-Point Star 29"/>
          <p:cNvSpPr/>
          <p:nvPr/>
        </p:nvSpPr>
        <p:spPr>
          <a:xfrm>
            <a:off x="2895600" y="4027714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5-Point Star 30"/>
          <p:cNvSpPr/>
          <p:nvPr/>
        </p:nvSpPr>
        <p:spPr>
          <a:xfrm>
            <a:off x="2667000" y="4038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3124200" y="35814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5-Point Star 32"/>
          <p:cNvSpPr/>
          <p:nvPr/>
        </p:nvSpPr>
        <p:spPr>
          <a:xfrm>
            <a:off x="2438400" y="4038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>
          <a:xfrm>
            <a:off x="3341914" y="4027714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/>
          <p:cNvSpPr/>
          <p:nvPr/>
        </p:nvSpPr>
        <p:spPr>
          <a:xfrm>
            <a:off x="4743450" y="4038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5-Point Star 35"/>
          <p:cNvSpPr/>
          <p:nvPr/>
        </p:nvSpPr>
        <p:spPr>
          <a:xfrm>
            <a:off x="4533900" y="4027714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5-Point Star 36"/>
          <p:cNvSpPr/>
          <p:nvPr/>
        </p:nvSpPr>
        <p:spPr>
          <a:xfrm>
            <a:off x="4332514" y="4027714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/>
          <p:cNvSpPr/>
          <p:nvPr/>
        </p:nvSpPr>
        <p:spPr>
          <a:xfrm>
            <a:off x="4114800" y="4038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5-Point Star 38"/>
          <p:cNvSpPr/>
          <p:nvPr/>
        </p:nvSpPr>
        <p:spPr>
          <a:xfrm>
            <a:off x="3905250" y="4038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5-Point Star 39"/>
          <p:cNvSpPr/>
          <p:nvPr/>
        </p:nvSpPr>
        <p:spPr>
          <a:xfrm>
            <a:off x="6934200" y="4027714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5-Point Star 40"/>
          <p:cNvSpPr/>
          <p:nvPr/>
        </p:nvSpPr>
        <p:spPr>
          <a:xfrm>
            <a:off x="7130144" y="4038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5-Point Star 41"/>
          <p:cNvSpPr/>
          <p:nvPr/>
        </p:nvSpPr>
        <p:spPr>
          <a:xfrm>
            <a:off x="7326086" y="4027714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5-Point Star 42"/>
          <p:cNvSpPr/>
          <p:nvPr/>
        </p:nvSpPr>
        <p:spPr>
          <a:xfrm>
            <a:off x="7532913" y="4027714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5-Point Star 43"/>
          <p:cNvSpPr/>
          <p:nvPr/>
        </p:nvSpPr>
        <p:spPr>
          <a:xfrm>
            <a:off x="7772400" y="4038600"/>
            <a:ext cx="152400" cy="152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75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Personal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Recipe </a:t>
            </a:r>
            <a:r>
              <a:rPr lang="en-US" dirty="0" smtClean="0"/>
              <a:t>of unknown baker: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Make ahead of time (2-3 days in fridge, covered, bring to room temperature before baking)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2133600" y="2819400"/>
            <a:ext cx="762000" cy="762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5693229" y="2852057"/>
            <a:ext cx="762000" cy="762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4800600" y="2830286"/>
            <a:ext cx="762000" cy="762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886200" y="2819400"/>
            <a:ext cx="762000" cy="762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3037114" y="2819400"/>
            <a:ext cx="762000" cy="762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75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Chocolate Soufflé Recipe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Ingredients</a:t>
            </a:r>
          </a:p>
          <a:p>
            <a:r>
              <a:rPr lang="en-US" dirty="0" smtClean="0"/>
              <a:t>7 large egg whites</a:t>
            </a:r>
          </a:p>
          <a:p>
            <a:r>
              <a:rPr lang="en-US" dirty="0" smtClean="0"/>
              <a:t>3 large egg yolks</a:t>
            </a:r>
          </a:p>
          <a:p>
            <a:r>
              <a:rPr lang="en-US" dirty="0" smtClean="0"/>
              <a:t>5 oz. bittersweet chocolate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tbsp</a:t>
            </a:r>
            <a:r>
              <a:rPr lang="en-US" dirty="0" smtClean="0"/>
              <a:t> butter</a:t>
            </a:r>
          </a:p>
          <a:p>
            <a:r>
              <a:rPr lang="en-US" dirty="0" smtClean="0"/>
              <a:t>1/3 cup sugar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4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Directions:</a:t>
                </a:r>
              </a:p>
              <a:p>
                <a:r>
                  <a:rPr lang="en-US" dirty="0" smtClean="0"/>
                  <a:t>Prepare ramekins by coating with butter and sugar</a:t>
                </a:r>
              </a:p>
              <a:p>
                <a:r>
                  <a:rPr lang="en-US" dirty="0" smtClean="0"/>
                  <a:t>Beat egg yolks until thick and pale yellow</a:t>
                </a:r>
              </a:p>
              <a:p>
                <a:r>
                  <a:rPr lang="en-US" dirty="0" smtClean="0"/>
                  <a:t>Melt chocolate over double boiler . Add butter and stir until fully combined</a:t>
                </a:r>
              </a:p>
              <a:p>
                <a:r>
                  <a:rPr lang="en-US" dirty="0" smtClean="0"/>
                  <a:t>Fold yolks into chocolate mixture</a:t>
                </a:r>
              </a:p>
              <a:p>
                <a:r>
                  <a:rPr lang="en-US" dirty="0" smtClean="0"/>
                  <a:t>Whip egg whites until form soft peaks</a:t>
                </a:r>
              </a:p>
              <a:p>
                <a:r>
                  <a:rPr lang="en-US" dirty="0" smtClean="0"/>
                  <a:t>Add sugar little by little. Beat until whites form soft peaks</a:t>
                </a:r>
              </a:p>
              <a:p>
                <a:r>
                  <a:rPr lang="en-US" dirty="0" smtClean="0"/>
                  <a:t>Gently fold egg whites into chocolate mixture</a:t>
                </a:r>
              </a:p>
              <a:p>
                <a:r>
                  <a:rPr lang="en-US" dirty="0" smtClean="0"/>
                  <a:t>Spoon batter into ramekins and bake at 375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℉</m:t>
                    </m:r>
                  </m:oMath>
                </a14:m>
                <a:r>
                  <a:rPr lang="en-US" dirty="0" smtClean="0"/>
                  <a:t> for approximately 16 minutes.</a:t>
                </a:r>
              </a:p>
              <a:p>
                <a:r>
                  <a:rPr lang="en-US" dirty="0" smtClean="0"/>
                  <a:t>Garnish as desired and serve immediately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2"/>
                <a:stretch>
                  <a:fillRect l="-500" t="-1389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3771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i="1" dirty="0" smtClean="0"/>
              <a:t>The </a:t>
            </a:r>
            <a:r>
              <a:rPr lang="en-US" i="1" dirty="0" err="1" smtClean="0"/>
              <a:t>Kitchn</a:t>
            </a:r>
            <a:r>
              <a:rPr lang="en-US" i="1" dirty="0" smtClean="0"/>
              <a:t>. </a:t>
            </a:r>
            <a:r>
              <a:rPr lang="en-US" dirty="0" smtClean="0"/>
              <a:t>Apartment Therapy.   </a:t>
            </a:r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www.thekitchn.com/light-and-airy-5-tips-to-make-a-perfect-souffle-every-time-170747</a:t>
            </a:r>
            <a:r>
              <a:rPr lang="en-US" dirty="0"/>
              <a:t> </a:t>
            </a:r>
            <a:r>
              <a:rPr lang="en-US" dirty="0" smtClean="0"/>
              <a:t> 2014. retrieved </a:t>
            </a:r>
            <a:r>
              <a:rPr lang="en-US" dirty="0"/>
              <a:t>April 11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i="1" dirty="0" smtClean="0"/>
              <a:t>Food52. </a:t>
            </a:r>
            <a:r>
              <a:rPr lang="en-US" dirty="0" err="1" smtClean="0"/>
              <a:t>Yossy</a:t>
            </a:r>
            <a:r>
              <a:rPr lang="en-US" dirty="0" smtClean="0"/>
              <a:t> </a:t>
            </a:r>
            <a:r>
              <a:rPr lang="en-US" dirty="0" err="1" smtClean="0"/>
              <a:t>Arefi</a:t>
            </a:r>
            <a:r>
              <a:rPr lang="en-US" u="sng" dirty="0" smtClean="0"/>
              <a:t>. http</a:t>
            </a:r>
            <a:r>
              <a:rPr lang="en-US" u="sng" dirty="0"/>
              <a:t>://</a:t>
            </a:r>
            <a:r>
              <a:rPr lang="en-US" u="sng" dirty="0" smtClean="0"/>
              <a:t>food52.com/blog/9703-how-to-make-chocolate-souffle-3-tips-for-souffle-success</a:t>
            </a:r>
            <a:r>
              <a:rPr lang="en-US" u="sng" dirty="0"/>
              <a:t> </a:t>
            </a:r>
            <a:r>
              <a:rPr lang="en-US" dirty="0"/>
              <a:t> </a:t>
            </a:r>
            <a:r>
              <a:rPr lang="en-US" dirty="0" smtClean="0"/>
              <a:t>2014. retrieved </a:t>
            </a:r>
            <a:r>
              <a:rPr lang="en-US" dirty="0"/>
              <a:t>April </a:t>
            </a:r>
            <a:r>
              <a:rPr lang="en-US" dirty="0" smtClean="0"/>
              <a:t>11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i="1" dirty="0" err="1" smtClean="0"/>
              <a:t>Giverslog</a:t>
            </a:r>
            <a:r>
              <a:rPr lang="en-US" dirty="0" smtClean="0"/>
              <a:t> </a:t>
            </a: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://www.giverslog.com/?p=10642</a:t>
            </a:r>
            <a:r>
              <a:rPr lang="en-US" dirty="0"/>
              <a:t> </a:t>
            </a:r>
            <a:r>
              <a:rPr lang="en-US" dirty="0" smtClean="0"/>
              <a:t>– 2011. retrieved </a:t>
            </a:r>
            <a:r>
              <a:rPr lang="en-US" dirty="0"/>
              <a:t>April 11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i="1" dirty="0" smtClean="0"/>
              <a:t>Martha Stewart </a:t>
            </a:r>
            <a:r>
              <a:rPr lang="en-US" u="sng" dirty="0" smtClean="0">
                <a:hlinkClick r:id="rId4"/>
              </a:rPr>
              <a:t>http</a:t>
            </a:r>
            <a:r>
              <a:rPr lang="en-US" u="sng" dirty="0">
                <a:hlinkClick r:id="rId4"/>
              </a:rPr>
              <a:t>://</a:t>
            </a:r>
            <a:r>
              <a:rPr lang="en-US" u="sng" dirty="0" smtClean="0">
                <a:hlinkClick r:id="rId4"/>
              </a:rPr>
              <a:t>www.marthastewart.com/356052/individual-chocolate-souffles</a:t>
            </a:r>
            <a:r>
              <a:rPr lang="en-US" dirty="0" smtClean="0"/>
              <a:t>2014.- </a:t>
            </a:r>
            <a:r>
              <a:rPr lang="en-US" dirty="0"/>
              <a:t>retrieved April </a:t>
            </a:r>
            <a:r>
              <a:rPr lang="en-US" dirty="0" smtClean="0"/>
              <a:t>11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i="1" dirty="0" smtClean="0"/>
              <a:t>Food network. </a:t>
            </a:r>
            <a:r>
              <a:rPr lang="en-US" u="sng" dirty="0" smtClean="0"/>
              <a:t>http</a:t>
            </a:r>
            <a:r>
              <a:rPr lang="en-US" u="sng" dirty="0"/>
              <a:t>://</a:t>
            </a:r>
            <a:r>
              <a:rPr lang="en-US" u="sng" dirty="0" smtClean="0"/>
              <a:t>www.foodnetwork.com/recipes/emeril-lagasse/chocolate-chocolate-souffles-recipe.html</a:t>
            </a:r>
            <a:r>
              <a:rPr lang="en-US" dirty="0" smtClean="0"/>
              <a:t> 2014. retrieved </a:t>
            </a:r>
            <a:r>
              <a:rPr lang="en-US" dirty="0"/>
              <a:t>April </a:t>
            </a:r>
            <a:r>
              <a:rPr lang="en-US" dirty="0" smtClean="0"/>
              <a:t>11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i="1" dirty="0" smtClean="0"/>
              <a:t>Jamie Oliver.com </a:t>
            </a:r>
            <a:r>
              <a:rPr lang="en-US" u="sng" dirty="0" smtClean="0"/>
              <a:t>http</a:t>
            </a:r>
            <a:r>
              <a:rPr lang="en-US" u="sng" dirty="0"/>
              <a:t>://</a:t>
            </a:r>
            <a:r>
              <a:rPr lang="en-US" u="sng" dirty="0" smtClean="0"/>
              <a:t>www.jamieoliver.com/recipes/member-recipes/recipe-detail/3426</a:t>
            </a:r>
            <a:r>
              <a:rPr lang="en-US" dirty="0" smtClean="0"/>
              <a:t> </a:t>
            </a:r>
            <a:r>
              <a:rPr lang="en-US" dirty="0"/>
              <a:t>retrieved April </a:t>
            </a:r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75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Chocolate Soufflé?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difficult to bake – collapses after 5 to 10 minutes</a:t>
            </a:r>
          </a:p>
          <a:p>
            <a:r>
              <a:rPr lang="en-US" dirty="0" smtClean="0"/>
              <a:t>Known as “sexy pudding”</a:t>
            </a:r>
          </a:p>
          <a:p>
            <a:r>
              <a:rPr lang="en-US" dirty="0" smtClean="0"/>
              <a:t>Impresses dinner guests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10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a soufflé?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of a </a:t>
            </a:r>
            <a:r>
              <a:rPr lang="en-US" dirty="0" err="1" smtClean="0"/>
              <a:t>french</a:t>
            </a:r>
            <a:r>
              <a:rPr lang="en-US" dirty="0" smtClean="0"/>
              <a:t> crème </a:t>
            </a:r>
            <a:r>
              <a:rPr lang="en-US" dirty="0" err="1" smtClean="0"/>
              <a:t>pâtissière</a:t>
            </a:r>
            <a:r>
              <a:rPr lang="en-US" dirty="0" smtClean="0"/>
              <a:t> (</a:t>
            </a:r>
            <a:r>
              <a:rPr lang="en-US" dirty="0" err="1" smtClean="0"/>
              <a:t>flavour</a:t>
            </a:r>
            <a:r>
              <a:rPr lang="en-US" dirty="0" smtClean="0"/>
              <a:t> base)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 meringue (beaten egg whites)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Dress it up with ice cream, hot sauce, fruit glaze, dusting of powdered sugar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a successful soufflé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eggs to room temperature</a:t>
            </a:r>
          </a:p>
          <a:p>
            <a:r>
              <a:rPr lang="en-US" dirty="0" smtClean="0"/>
              <a:t>Don’t over whip egg whites </a:t>
            </a:r>
            <a:r>
              <a:rPr lang="en-US" dirty="0"/>
              <a:t>(cream of tartar </a:t>
            </a:r>
            <a:r>
              <a:rPr lang="en-US" dirty="0" smtClean="0"/>
              <a:t>,firm peak, glossy)</a:t>
            </a:r>
          </a:p>
          <a:p>
            <a:r>
              <a:rPr lang="en-US" dirty="0"/>
              <a:t>Don’t </a:t>
            </a:r>
            <a:r>
              <a:rPr lang="en-US" dirty="0" smtClean="0"/>
              <a:t>over fold </a:t>
            </a:r>
            <a:r>
              <a:rPr lang="en-US" dirty="0"/>
              <a:t>egg </a:t>
            </a:r>
            <a:r>
              <a:rPr lang="en-US" dirty="0" smtClean="0"/>
              <a:t>whites (deflate the air)</a:t>
            </a:r>
          </a:p>
          <a:p>
            <a:r>
              <a:rPr lang="en-US" dirty="0"/>
              <a:t>Use bottom rack in </a:t>
            </a:r>
            <a:r>
              <a:rPr lang="en-US" dirty="0" smtClean="0"/>
              <a:t>oven (heat from bottom of oven gives rise to the cake)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604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Soufflé recipes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Compared 3 recipes</a:t>
            </a:r>
          </a:p>
          <a:p>
            <a:pPr lvl="1"/>
            <a:r>
              <a:rPr lang="en-US" dirty="0" smtClean="0"/>
              <a:t>Martha Stewart</a:t>
            </a:r>
          </a:p>
          <a:p>
            <a:pPr lvl="1"/>
            <a:r>
              <a:rPr lang="en-US" dirty="0" smtClean="0"/>
              <a:t>Emeril </a:t>
            </a:r>
            <a:r>
              <a:rPr lang="en-US" dirty="0" err="1" smtClean="0"/>
              <a:t>Lagassé</a:t>
            </a:r>
            <a:endParaRPr lang="en-US" dirty="0" smtClean="0"/>
          </a:p>
          <a:p>
            <a:pPr lvl="1"/>
            <a:r>
              <a:rPr lang="en-US" dirty="0" smtClean="0"/>
              <a:t>Unknown baker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29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300" y="1828800"/>
            <a:ext cx="7467600" cy="3951337"/>
          </a:xfrm>
        </p:spPr>
        <p:txBody>
          <a:bodyPr/>
          <a:lstStyle/>
          <a:p>
            <a:r>
              <a:rPr lang="en-US" dirty="0" smtClean="0"/>
              <a:t>Finding ramekins </a:t>
            </a:r>
          </a:p>
          <a:p>
            <a:r>
              <a:rPr lang="en-US" dirty="0" smtClean="0"/>
              <a:t>Grocery shopping for ingredients (70% cocoa choc.)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048000"/>
            <a:ext cx="51054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5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Baking and Taste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Martha Stewart Recipe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4" y="2514600"/>
            <a:ext cx="4582886" cy="384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00550" y="2609850"/>
            <a:ext cx="44577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5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Baking and Taste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Emeril </a:t>
            </a:r>
            <a:r>
              <a:rPr lang="en-US" dirty="0" err="1" smtClean="0"/>
              <a:t>Lagassé</a:t>
            </a:r>
            <a:r>
              <a:rPr lang="en-US" dirty="0" smtClean="0"/>
              <a:t> Recipe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667000"/>
            <a:ext cx="4343400" cy="3764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994660"/>
            <a:ext cx="3962400" cy="31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137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Baking and Taste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Unknown Baker Recipe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01686"/>
            <a:ext cx="4686300" cy="3124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625271"/>
            <a:ext cx="34290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384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307</TotalTime>
  <Words>387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Sketchbook</vt:lpstr>
      <vt:lpstr>Chocolate Soufflés</vt:lpstr>
      <vt:lpstr>Why a Chocolate Soufflé?</vt:lpstr>
      <vt:lpstr>What’s in a soufflé?</vt:lpstr>
      <vt:lpstr>Tips for a successful soufflé</vt:lpstr>
      <vt:lpstr>Soufflé recipes</vt:lpstr>
      <vt:lpstr>Preparation</vt:lpstr>
      <vt:lpstr>Baking and Taste Testing</vt:lpstr>
      <vt:lpstr>Baking and Taste Testing</vt:lpstr>
      <vt:lpstr>Baking and Taste Testing</vt:lpstr>
      <vt:lpstr>Analysis of the 3 Recipes</vt:lpstr>
      <vt:lpstr>My Personal Choice</vt:lpstr>
      <vt:lpstr>Chocolate Soufflé Recipe</vt:lpstr>
      <vt:lpstr>References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Chocolate Souffles</dc:title>
  <dc:creator>workstation</dc:creator>
  <cp:lastModifiedBy>workstation</cp:lastModifiedBy>
  <cp:revision>38</cp:revision>
  <dcterms:created xsi:type="dcterms:W3CDTF">2014-04-15T16:16:56Z</dcterms:created>
  <dcterms:modified xsi:type="dcterms:W3CDTF">2014-04-19T18:03:09Z</dcterms:modified>
</cp:coreProperties>
</file>