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58" r:id="rId5"/>
    <p:sldId id="262" r:id="rId6"/>
    <p:sldId id="263" r:id="rId7"/>
    <p:sldId id="264" r:id="rId8"/>
    <p:sldId id="265" r:id="rId9"/>
    <p:sldId id="261" r:id="rId10"/>
    <p:sldId id="259" r:id="rId11"/>
    <p:sldId id="266" r:id="rId12"/>
    <p:sldId id="268" r:id="rId13"/>
    <p:sldId id="267" r:id="rId14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225" autoAdjust="0"/>
  </p:normalViewPr>
  <p:slideViewPr>
    <p:cSldViewPr>
      <p:cViewPr varScale="1">
        <p:scale>
          <a:sx n="87" d="100"/>
          <a:sy n="87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8EAAB-5FDC-493B-94D5-191FDAB62B95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4085"/>
            <a:ext cx="5486400" cy="4191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3"/>
            <a:ext cx="2971800" cy="46569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52D4D-9449-4535-8085-3C7ABAA71EA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8545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74723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Although</a:t>
            </a:r>
            <a:r>
              <a:rPr lang="en-CA" baseline="0" dirty="0" smtClean="0"/>
              <a:t> read reviews and contemplated going to a couple of places – only one place was open on Sunday……</a:t>
            </a:r>
          </a:p>
          <a:p>
            <a:r>
              <a:rPr lang="en-CA" sz="1200" dirty="0" smtClean="0"/>
              <a:t>St. John’s Music – 1330 Portage Ave.</a:t>
            </a:r>
          </a:p>
          <a:p>
            <a:pPr lvl="1"/>
            <a:r>
              <a:rPr lang="en-CA" sz="1200" dirty="0" smtClean="0"/>
              <a:t>no violins</a:t>
            </a:r>
          </a:p>
          <a:p>
            <a:endParaRPr lang="en-CA" sz="1200" dirty="0" smtClean="0"/>
          </a:p>
          <a:p>
            <a:r>
              <a:rPr lang="en-CA" sz="1200" dirty="0" smtClean="0"/>
              <a:t>Long &amp; </a:t>
            </a:r>
            <a:r>
              <a:rPr lang="en-CA" sz="1200" dirty="0" err="1" smtClean="0"/>
              <a:t>McQuade</a:t>
            </a:r>
            <a:r>
              <a:rPr lang="en-CA" sz="1200" dirty="0" smtClean="0"/>
              <a:t> – Stafford and Wall, not opened on Sunday</a:t>
            </a:r>
          </a:p>
          <a:p>
            <a:endParaRPr lang="en-CA" sz="1200" dirty="0" smtClean="0"/>
          </a:p>
          <a:p>
            <a:r>
              <a:rPr lang="en-CA" sz="1200" dirty="0" smtClean="0"/>
              <a:t>Whyte Ridge Music Centre – 123 </a:t>
            </a:r>
            <a:r>
              <a:rPr lang="en-CA" sz="1200" dirty="0" err="1" smtClean="0"/>
              <a:t>Scurfield</a:t>
            </a:r>
            <a:r>
              <a:rPr lang="en-CA" sz="1200" dirty="0" smtClean="0"/>
              <a:t> Blvd. not opened on </a:t>
            </a:r>
            <a:r>
              <a:rPr lang="en-CA" sz="1200" dirty="0" err="1" smtClean="0"/>
              <a:t>Sunda</a:t>
            </a:r>
            <a:endParaRPr lang="en-CA" sz="1200" dirty="0" smtClean="0"/>
          </a:p>
          <a:p>
            <a:endParaRPr lang="en-CA" sz="1200" dirty="0" smtClean="0"/>
          </a:p>
          <a:p>
            <a:r>
              <a:rPr lang="en-CA" dirty="0" smtClean="0"/>
              <a:t>Quest Music – 1308  Portage Ave. and Meadowood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3936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Violin uses treble</a:t>
            </a:r>
            <a:r>
              <a:rPr lang="en-CA" baseline="0" dirty="0" smtClean="0"/>
              <a:t> clef on staff beg. Of each line of music</a:t>
            </a:r>
          </a:p>
          <a:p>
            <a:endParaRPr lang="en-CA" baseline="0" dirty="0" smtClean="0"/>
          </a:p>
          <a:p>
            <a:r>
              <a:rPr lang="en-CA" dirty="0" smtClean="0"/>
              <a:t>Gail </a:t>
            </a:r>
            <a:r>
              <a:rPr lang="en-CA" sz="2400" dirty="0" smtClean="0"/>
              <a:t>(retired violin player from Winnipeg Symphony)</a:t>
            </a:r>
          </a:p>
          <a:p>
            <a:r>
              <a:rPr lang="en-CA" sz="2400" dirty="0" smtClean="0"/>
              <a:t>Stan</a:t>
            </a:r>
            <a:r>
              <a:rPr lang="en-CA" sz="2400" baseline="0" dirty="0" smtClean="0"/>
              <a:t> – played  double base</a:t>
            </a:r>
            <a:endParaRPr lang="en-CA" dirty="0" smtClean="0"/>
          </a:p>
          <a:p>
            <a:endParaRPr lang="en-CA" dirty="0" smtClean="0"/>
          </a:p>
          <a:p>
            <a:r>
              <a:rPr lang="en-CA" b="1" dirty="0" smtClean="0"/>
              <a:t>What I learned</a:t>
            </a:r>
            <a:r>
              <a:rPr lang="en-CA" b="1" baseline="0" dirty="0" smtClean="0"/>
              <a:t> from a real lesson is that you can’t always trust what you see on-line…..</a:t>
            </a:r>
            <a:endParaRPr lang="en-C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2345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4065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802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dirty="0" smtClean="0"/>
              <a:t>Reputable store vs. private sale</a:t>
            </a:r>
          </a:p>
          <a:p>
            <a:r>
              <a:rPr lang="en-CA" sz="1200" dirty="0" smtClean="0"/>
              <a:t>Full size violin</a:t>
            </a:r>
          </a:p>
          <a:p>
            <a:pPr lvl="1"/>
            <a:r>
              <a:rPr lang="en-CA" sz="1200" dirty="0" smtClean="0"/>
              <a:t>4 strings, bow (newly </a:t>
            </a:r>
            <a:r>
              <a:rPr lang="en-CA" sz="1200" dirty="0" err="1" smtClean="0"/>
              <a:t>rehaired</a:t>
            </a:r>
            <a:r>
              <a:rPr lang="en-CA" sz="1200" dirty="0" smtClean="0"/>
              <a:t>, type) , hard carrying case</a:t>
            </a:r>
          </a:p>
          <a:p>
            <a:r>
              <a:rPr lang="en-CA" sz="1200" dirty="0" smtClean="0"/>
              <a:t>Chin rest</a:t>
            </a:r>
          </a:p>
          <a:p>
            <a:r>
              <a:rPr lang="en-CA" sz="1200" dirty="0" smtClean="0"/>
              <a:t>Rosin (coagulated sap)</a:t>
            </a:r>
          </a:p>
          <a:p>
            <a:r>
              <a:rPr lang="en-CA" sz="1200" dirty="0" smtClean="0"/>
              <a:t>Music stand, beginning book (with flat opening)</a:t>
            </a:r>
          </a:p>
          <a:p>
            <a:r>
              <a:rPr lang="en-CA" sz="1200" dirty="0" smtClean="0"/>
              <a:t>Shoulder rest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4505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Tighten </a:t>
            </a:r>
            <a:r>
              <a:rPr lang="en-CA" dirty="0" smtClean="0"/>
              <a:t>bow  </a:t>
            </a:r>
            <a:r>
              <a:rPr lang="en-CA" sz="1200" dirty="0" smtClean="0"/>
              <a:t>(tighten, rosin, grip)</a:t>
            </a:r>
          </a:p>
          <a:p>
            <a:r>
              <a:rPr lang="en-CA" dirty="0" smtClean="0"/>
              <a:t>Hold </a:t>
            </a:r>
            <a:r>
              <a:rPr lang="en-CA" dirty="0" smtClean="0"/>
              <a:t>the violin</a:t>
            </a:r>
          </a:p>
          <a:p>
            <a:r>
              <a:rPr lang="en-CA" dirty="0" smtClean="0"/>
              <a:t>Perfect your hand position</a:t>
            </a:r>
          </a:p>
          <a:p>
            <a:r>
              <a:rPr lang="en-CA" dirty="0" smtClean="0"/>
              <a:t>Play the strings</a:t>
            </a:r>
          </a:p>
          <a:p>
            <a:r>
              <a:rPr lang="en-CA" dirty="0" smtClean="0"/>
              <a:t>Practice playing open strings</a:t>
            </a:r>
          </a:p>
          <a:p>
            <a:r>
              <a:rPr lang="en-CA" dirty="0" smtClean="0"/>
              <a:t>Practice playing other notes</a:t>
            </a:r>
          </a:p>
          <a:p>
            <a:r>
              <a:rPr lang="en-CA" dirty="0" smtClean="0"/>
              <a:t>Practice scales</a:t>
            </a:r>
          </a:p>
          <a:p>
            <a:r>
              <a:rPr lang="en-CA" dirty="0" smtClean="0"/>
              <a:t>Practice everyday</a:t>
            </a:r>
          </a:p>
          <a:p>
            <a:r>
              <a:rPr lang="en-CA" dirty="0" smtClean="0"/>
              <a:t>Hints (clean off rosin, practice slowly, don’t leave bow tight when storing, get a teacher, takes years to master, be gentle with violin…)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2251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CA" dirty="0" smtClean="0"/>
              <a:t>Bow (clean, not yellow, uniform colour)</a:t>
            </a:r>
          </a:p>
          <a:p>
            <a:pPr lvl="1"/>
            <a:r>
              <a:rPr lang="en-CA" dirty="0" smtClean="0"/>
              <a:t>Resin (should get some – important for getting the bow to “stick” to the violin strings) another video demonstrated how to apply the resin </a:t>
            </a:r>
          </a:p>
          <a:p>
            <a:pPr lvl="1"/>
            <a:r>
              <a:rPr lang="en-CA" dirty="0" smtClean="0"/>
              <a:t>Shoulder rest (personal choice, try out different ones) began to think about how my neck</a:t>
            </a:r>
            <a:r>
              <a:rPr lang="en-CA" baseline="0" dirty="0" smtClean="0"/>
              <a:t> would be affected</a:t>
            </a:r>
            <a:endParaRPr lang="en-CA" dirty="0" smtClean="0"/>
          </a:p>
          <a:p>
            <a:pPr lvl="1"/>
            <a:r>
              <a:rPr lang="en-CA" dirty="0" smtClean="0"/>
              <a:t>Case (storage pockets) good</a:t>
            </a:r>
            <a:r>
              <a:rPr lang="en-CA" baseline="0" dirty="0" smtClean="0"/>
              <a:t> hint – pockets would hold the sheet music, resin….</a:t>
            </a:r>
            <a:endParaRPr lang="en-CA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Books</a:t>
            </a:r>
            <a:r>
              <a:rPr lang="en-CA" baseline="0" dirty="0" smtClean="0"/>
              <a:t> </a:t>
            </a:r>
            <a:r>
              <a:rPr lang="en-CA" dirty="0" smtClean="0"/>
              <a:t>(“string builder” series by Samuel </a:t>
            </a:r>
            <a:r>
              <a:rPr lang="en-CA" dirty="0" err="1" smtClean="0"/>
              <a:t>Applebaum</a:t>
            </a:r>
            <a:r>
              <a:rPr lang="en-CA" dirty="0" smtClean="0"/>
              <a:t>, and Suzuki series for songs)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98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Looked at others for instance </a:t>
            </a:r>
            <a:r>
              <a:rPr lang="en-CA" b="1" dirty="0" err="1" smtClean="0"/>
              <a:t>Fiddlerman</a:t>
            </a:r>
            <a:r>
              <a:rPr lang="en-CA" dirty="0" smtClean="0"/>
              <a:t>. Needed more detail to visualize what to do</a:t>
            </a:r>
            <a:r>
              <a:rPr lang="en-CA" baseline="0" dirty="0" smtClean="0"/>
              <a:t> / others the picture wasn’t close enough -</a:t>
            </a:r>
            <a:r>
              <a:rPr lang="en-CA" dirty="0" smtClean="0"/>
              <a:t> didn’t stay too long</a:t>
            </a:r>
          </a:p>
          <a:p>
            <a:endParaRPr lang="en-CA" dirty="0" smtClean="0"/>
          </a:p>
          <a:p>
            <a:r>
              <a:rPr lang="en-CA" dirty="0" smtClean="0"/>
              <a:t>To actually practice holding the bow and violin</a:t>
            </a:r>
            <a:r>
              <a:rPr lang="en-CA" baseline="0" dirty="0" smtClean="0"/>
              <a:t> – perhaps I need one….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0597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1" dirty="0" smtClean="0"/>
              <a:t>FIRST VIOLIN</a:t>
            </a:r>
            <a:r>
              <a:rPr lang="en-CA" b="1" baseline="0" dirty="0" smtClean="0"/>
              <a:t> </a:t>
            </a:r>
            <a:r>
              <a:rPr lang="en-CA" baseline="0" dirty="0" smtClean="0"/>
              <a:t>to have 4 strings and closely resemble the modern violin was built by </a:t>
            </a:r>
            <a:r>
              <a:rPr lang="en-CA" b="1" baseline="0" dirty="0" smtClean="0"/>
              <a:t>Italian Andrea Amati in 1555</a:t>
            </a:r>
            <a:r>
              <a:rPr lang="en-CA" baseline="0" dirty="0" smtClean="0"/>
              <a:t>. </a:t>
            </a:r>
            <a:r>
              <a:rPr lang="en-CA" b="1" baseline="0" dirty="0" smtClean="0"/>
              <a:t>King of France, Charles, IX had Amati build him 24 violins </a:t>
            </a:r>
            <a:r>
              <a:rPr lang="en-CA" baseline="0" dirty="0" smtClean="0"/>
              <a:t>and there is one of these called the Charles IX.</a:t>
            </a:r>
          </a:p>
          <a:p>
            <a:r>
              <a:rPr lang="en-CA" b="1" baseline="0" dirty="0" smtClean="0"/>
              <a:t>Andrea Amati Built his violins in Cremona, Italy </a:t>
            </a:r>
            <a:r>
              <a:rPr lang="en-CA" baseline="0" dirty="0" smtClean="0"/>
              <a:t>where he and his sons would also apprentice some of the world’s </a:t>
            </a:r>
            <a:r>
              <a:rPr lang="en-CA" baseline="0" dirty="0" err="1" smtClean="0"/>
              <a:t>finies</a:t>
            </a:r>
            <a:r>
              <a:rPr lang="en-CA" baseline="0" dirty="0" smtClean="0"/>
              <a:t> violin makers. Cremona is hence home of the violin and the place where the world’s greatest violins were crafted</a:t>
            </a:r>
          </a:p>
          <a:p>
            <a:endParaRPr lang="en-CA" baseline="0" dirty="0" smtClean="0"/>
          </a:p>
          <a:p>
            <a:r>
              <a:rPr lang="en-CA" b="1" baseline="0" dirty="0" smtClean="0"/>
              <a:t>FAMOUS VIOLIN MAKERS</a:t>
            </a:r>
          </a:p>
          <a:p>
            <a:r>
              <a:rPr lang="en-CA" baseline="0" dirty="0" smtClean="0"/>
              <a:t>-violins peak construction and art in building happened in the next 100 years</a:t>
            </a:r>
          </a:p>
          <a:p>
            <a:r>
              <a:rPr lang="en-CA" b="1" baseline="0" dirty="0" smtClean="0"/>
              <a:t>LUTHIERS</a:t>
            </a:r>
            <a:r>
              <a:rPr lang="en-CA" baseline="0" dirty="0" smtClean="0"/>
              <a:t> – </a:t>
            </a:r>
            <a:r>
              <a:rPr lang="en-CA" b="1" baseline="0" dirty="0" smtClean="0"/>
              <a:t>violin builders –The </a:t>
            </a:r>
            <a:r>
              <a:rPr lang="en-CA" b="1" baseline="0" dirty="0" err="1" smtClean="0"/>
              <a:t>Guameri</a:t>
            </a:r>
            <a:r>
              <a:rPr lang="en-CA" b="1" baseline="0" dirty="0" smtClean="0"/>
              <a:t> and Stradivari families – in Cremona, Italy learned form the Amati school of violin </a:t>
            </a:r>
            <a:r>
              <a:rPr lang="en-CA" b="1" baseline="0" dirty="0" err="1" smtClean="0"/>
              <a:t>craftmanship</a:t>
            </a:r>
            <a:r>
              <a:rPr lang="en-CA" b="1" baseline="0" dirty="0" smtClean="0"/>
              <a:t> – still considered best ever made</a:t>
            </a:r>
          </a:p>
          <a:p>
            <a:endParaRPr lang="en-CA" b="1" dirty="0" smtClean="0"/>
          </a:p>
          <a:p>
            <a:r>
              <a:rPr lang="en-CA" b="1" dirty="0" smtClean="0"/>
              <a:t>FAMOUS VIOLIN PLAYERS</a:t>
            </a:r>
          </a:p>
          <a:p>
            <a:r>
              <a:rPr lang="en-CA" b="1" dirty="0" err="1" smtClean="0"/>
              <a:t>Arcangel</a:t>
            </a:r>
            <a:r>
              <a:rPr lang="en-CA" b="1" baseline="0" dirty="0" smtClean="0"/>
              <a:t> Corelli (1653-1713) </a:t>
            </a:r>
            <a:r>
              <a:rPr lang="en-CA" b="0" baseline="0" dirty="0" smtClean="0"/>
              <a:t>known for implementing many of the finer playing techniques still used today –posture, how to use the bow, fingering</a:t>
            </a:r>
          </a:p>
          <a:p>
            <a:endParaRPr lang="en-CA" b="0" dirty="0" smtClean="0"/>
          </a:p>
          <a:p>
            <a:r>
              <a:rPr lang="en-CA" b="1" dirty="0" err="1" smtClean="0"/>
              <a:t>Antoino</a:t>
            </a:r>
            <a:r>
              <a:rPr lang="en-CA" b="1" dirty="0" smtClean="0"/>
              <a:t> Vivaldi (1678-1741)</a:t>
            </a:r>
            <a:r>
              <a:rPr lang="en-CA" b="1" baseline="0" dirty="0" smtClean="0"/>
              <a:t> </a:t>
            </a:r>
            <a:r>
              <a:rPr lang="en-CA" b="0" baseline="0" dirty="0" smtClean="0"/>
              <a:t>composers, used music to create images, sounds of nature (4 seasons)</a:t>
            </a:r>
          </a:p>
          <a:p>
            <a:endParaRPr lang="en-CA" b="0" baseline="0" dirty="0" smtClean="0"/>
          </a:p>
          <a:p>
            <a:r>
              <a:rPr lang="en-CA" b="1" baseline="0" dirty="0" err="1" smtClean="0"/>
              <a:t>Niccolo</a:t>
            </a:r>
            <a:r>
              <a:rPr lang="en-CA" b="1" baseline="0" dirty="0" smtClean="0"/>
              <a:t> Paganini (1782-1840) </a:t>
            </a:r>
            <a:r>
              <a:rPr lang="en-CA" b="0" baseline="0" dirty="0" smtClean="0"/>
              <a:t>regarded as greatest violin player ever. Extremely skilled , known for playing very difficult pieces on a single string, composer – hands dissected hands to see – found normal hands.</a:t>
            </a:r>
          </a:p>
          <a:p>
            <a:endParaRPr lang="en-CA" b="0" baseline="0" dirty="0" smtClean="0"/>
          </a:p>
          <a:p>
            <a:r>
              <a:rPr lang="en-CA" b="0" baseline="0" dirty="0" smtClean="0"/>
              <a:t>Isaac Stern (1920-2001)    and </a:t>
            </a:r>
            <a:r>
              <a:rPr lang="en-CA" b="0" baseline="0" dirty="0" err="1" smtClean="0"/>
              <a:t>Itzhak</a:t>
            </a:r>
            <a:r>
              <a:rPr lang="en-CA" b="0" baseline="0" dirty="0" smtClean="0"/>
              <a:t> Perlman (1945-  )</a:t>
            </a:r>
            <a:endParaRPr lang="en-C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5818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7907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Would I prefer to talk to</a:t>
            </a:r>
            <a:r>
              <a:rPr lang="en-CA" baseline="0" dirty="0" smtClean="0"/>
              <a:t> Claudine  (Quebec, yoga, = </a:t>
            </a:r>
            <a:r>
              <a:rPr lang="en-CA" baseline="0" dirty="0" err="1" smtClean="0"/>
              <a:t>zen</a:t>
            </a:r>
            <a:r>
              <a:rPr lang="en-CA" baseline="0" dirty="0" smtClean="0"/>
              <a:t> experience)</a:t>
            </a:r>
          </a:p>
          <a:p>
            <a:r>
              <a:rPr lang="en-CA" baseline="0" dirty="0" smtClean="0"/>
              <a:t>                                   Mary Lawton (who when in N.Y. </a:t>
            </a:r>
            <a:r>
              <a:rPr lang="en-CA" baseline="0" dirty="0" err="1" smtClean="0"/>
              <a:t>wd</a:t>
            </a:r>
            <a:r>
              <a:rPr lang="en-CA" baseline="0" dirty="0" smtClean="0"/>
              <a:t> spend time looking for something cool for her 11 </a:t>
            </a:r>
            <a:r>
              <a:rPr lang="en-CA" baseline="0" dirty="0" err="1" smtClean="0"/>
              <a:t>yr</a:t>
            </a:r>
            <a:r>
              <a:rPr lang="en-CA" baseline="0" dirty="0" smtClean="0"/>
              <a:t> old to wear)</a:t>
            </a:r>
          </a:p>
          <a:p>
            <a:r>
              <a:rPr lang="en-CA" baseline="0" dirty="0" smtClean="0"/>
              <a:t>                                   Jun Shao (China – disciplined/technical? If he could bump into someone – Mark Messier – relaxed so may be fun)</a:t>
            </a:r>
          </a:p>
          <a:p>
            <a:r>
              <a:rPr lang="en-CA" b="1" dirty="0" smtClean="0"/>
              <a:t>Fort Garry</a:t>
            </a:r>
            <a:endParaRPr lang="en-CA" dirty="0" smtClean="0"/>
          </a:p>
          <a:p>
            <a:r>
              <a:rPr lang="en-CA" dirty="0" err="1" smtClean="0"/>
              <a:t>Bohdanna</a:t>
            </a:r>
            <a:r>
              <a:rPr lang="en-CA" dirty="0" smtClean="0"/>
              <a:t> </a:t>
            </a:r>
            <a:r>
              <a:rPr lang="en-CA" dirty="0" err="1" smtClean="0"/>
              <a:t>Patrie</a:t>
            </a:r>
            <a:r>
              <a:rPr lang="en-CA" dirty="0" smtClean="0"/>
              <a:t> </a:t>
            </a:r>
            <a:r>
              <a:rPr lang="en-CA" dirty="0" err="1" smtClean="0"/>
              <a:t>Vn</a:t>
            </a:r>
            <a:r>
              <a:rPr lang="en-CA" dirty="0" smtClean="0"/>
              <a:t> 610 Grierson Ave R3T 2S1 (204) 290-6789</a:t>
            </a:r>
          </a:p>
          <a:p>
            <a:r>
              <a:rPr lang="en-CA" b="1" dirty="0" smtClean="0"/>
              <a:t>Fort Rouge</a:t>
            </a:r>
            <a:endParaRPr lang="en-CA" dirty="0" smtClean="0"/>
          </a:p>
          <a:p>
            <a:r>
              <a:rPr lang="en-CA" dirty="0" smtClean="0"/>
              <a:t>Inga </a:t>
            </a:r>
            <a:r>
              <a:rPr lang="en-CA" dirty="0" err="1" smtClean="0"/>
              <a:t>Granovskaya</a:t>
            </a:r>
            <a:r>
              <a:rPr lang="en-CA" dirty="0" smtClean="0"/>
              <a:t> </a:t>
            </a:r>
            <a:r>
              <a:rPr lang="en-CA" dirty="0" err="1" smtClean="0"/>
              <a:t>Vn</a:t>
            </a:r>
            <a:r>
              <a:rPr lang="en-CA" dirty="0" smtClean="0"/>
              <a:t> 1208-230 Roslyn Rd R3L 0H1 (204) 284-3040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030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CA" dirty="0" smtClean="0"/>
              <a:t>more visuals, more explanations to create a visual</a:t>
            </a:r>
          </a:p>
          <a:p>
            <a:pPr lvl="2"/>
            <a:r>
              <a:rPr lang="en-CA" dirty="0" smtClean="0"/>
              <a:t>more sites you visits, more crossover, more you garner</a:t>
            </a:r>
          </a:p>
          <a:p>
            <a:pPr lvl="2"/>
            <a:r>
              <a:rPr lang="en-CA" dirty="0" smtClean="0"/>
              <a:t>more time spent, faster to eliminate sites </a:t>
            </a:r>
          </a:p>
          <a:p>
            <a:pPr lvl="2"/>
            <a:endParaRPr lang="en-CA" dirty="0" smtClean="0"/>
          </a:p>
          <a:p>
            <a:r>
              <a:rPr lang="en-CA" dirty="0" smtClean="0"/>
              <a:t>YouTube videos</a:t>
            </a:r>
          </a:p>
          <a:p>
            <a:pPr lvl="2"/>
            <a:r>
              <a:rPr lang="en-CA" dirty="0" smtClean="0"/>
              <a:t>teach and demonstrate </a:t>
            </a:r>
          </a:p>
          <a:p>
            <a:pPr lvl="3"/>
            <a:r>
              <a:rPr lang="en-CA" b="1" dirty="0" smtClean="0"/>
              <a:t>used in my teaching?</a:t>
            </a:r>
          </a:p>
          <a:p>
            <a:pPr lvl="1"/>
            <a:endParaRPr lang="en-CA" dirty="0" smtClean="0"/>
          </a:p>
          <a:p>
            <a:pPr lvl="2"/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52D4D-9449-4535-8085-3C7ABAA71EA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7109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2204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557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0261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4766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4465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357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9930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0704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3583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7985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6761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0A6BB-D382-4166-BC85-5F4C2659784D}" type="datetimeFigureOut">
              <a:rPr lang="en-CA" smtClean="0"/>
              <a:t>11/02/2014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75F80-1167-4666-8974-21754D9B142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1806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url?sa=i&amp;rct=j&amp;q=&amp;esrc=s&amp;source=images&amp;cd=&amp;cad=rja&amp;docid=j4VMLT4x_wYDnM&amp;tbnid=A606Ebd35uZpLM:&amp;ved=0CAUQjRw&amp;url=http://www.tomkitching.co.uk/links.html&amp;ei=Zr_3Uo22M-rK2gXcwYGQDg&amp;bvm=bv.60983673,d.aWc&amp;psig=AFQjCNHKbF5UNINnWtkXu027UWsxmbWEQQ&amp;ust=139205443374270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google.ca/url?sa=i&amp;rct=j&amp;q=&amp;esrc=s&amp;source=images&amp;cd=&amp;cad=rja&amp;docid=j4VMLT4x_wYDnM&amp;tbnid=A606Ebd35uZpLM:&amp;ved=0CAQQjB0&amp;url=http://www.tomkitching.co.uk/links.html&amp;ei=Zr_3Uo22M-rK2gXcwYGQDg&amp;bvm=bv.60983673,d.aWc&amp;psig=AFQjCNHKbF5UNINnWtkXu027UWsxmbWEQQ&amp;ust=1392054433742700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url?sa=i&amp;rct=j&amp;q=&amp;esrc=s&amp;source=images&amp;cd=&amp;cad=rja&amp;docid=MqhRz27Q_kTy8M&amp;tbnid=CEEII5jHyIJRJM:&amp;ved=0CAUQjRw&amp;url=http://www.suzukilessons.com/&amp;ei=izD4UtmdGaTN2AXb5oHADg&amp;bvm=bv.60983673,d.b2I&amp;psig=AFQjCNHNYRQgEAL6Sq0pB0GyK-nKjvFDfw&amp;ust=1392083418273589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google.ca/url?sa=i&amp;rct=j&amp;q=&amp;esrc=s&amp;source=images&amp;cd=&amp;cad=rja&amp;docid=MqhRz27Q_kTy8M&amp;tbnid=CEEII5jHyIJRJM:&amp;ved=0CAQQjB0&amp;url=http://www.suzukilessons.com/&amp;ei=izD4UtmdGaTN2AXb5oHADg&amp;bvm=bv.60983673,d.b2I&amp;psig=AFQjCNHNYRQgEAL6Sq0pB0GyK-nKjvFDfw&amp;ust=1392083418273589" TargetMode="Externa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how.com/Play-the-Violi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how.com/Image:Play-a-Violin-As-a-Beginner-Step-4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ylordavisviolin.com/news/blog/my-advice-for-learning-the-violin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sterhandviolin.com/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google.ca/url?sa=i&amp;rct=j&amp;q=&amp;esrc=s&amp;source=images&amp;cd=&amp;cad=rja&amp;docid=qOC8OuzkrCBVHM&amp;tbnid=PCnyAcJIkTqcWM:&amp;ved=0CAUQjRw&amp;url=http://www.masterhandviolin.com/Blog6.html&amp;ei=Psj3Us-bPOeX2QWCw4GwAw&amp;psig=AFQjCNFbJJz3PxPf_eWnK0rsglOJV9RKoA&amp;ust=139205626137687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BXFdJ3rJFc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ca/url?sa=i&amp;rct=j&amp;q=&amp;esrc=s&amp;source=images&amp;cd=&amp;cad=rja&amp;docid=HKtsVj072zGX9M&amp;tbnid=c1cQ6xrgMvBKrM:&amp;ved=0CAQQjB0&amp;url=http%3A%2F%2Fviolin-and-viola.wonderhowto.com%2Fhow-to%2Fplay-violin-tune-153712%2F&amp;ei=BAL7Uo2qI4Tj2QXUhoDADw&amp;bvm=bv.61190604,d.b2I&amp;psig=AFQjCNFWJ4C7b4woQ4eR76x-TWybAcpNSw&amp;ust=139226792646159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ucksters.com/musicforkids/violin_parts.php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t-tuned.com/parts-of-the-violin.php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8ElT-63o3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a/url?sa=i&amp;rct=j&amp;q=&amp;esrc=s&amp;source=images&amp;cd=&amp;cad=rja&amp;docid=pJu0grfWL_6JMM&amp;tbnid=aqwUVzaWhAbNaM:&amp;ved=0CAQQjB0&amp;url=http%3A%2F%2Fwww.howcast.com%2Fvideos%2F501278-How-to-Play-Canon-in-D-Violin-Lessons&amp;ei=MQP7UvnENKm52QXkwIDgBA&amp;bvm=bv.61190604,d.b2I&amp;psig=AFQjCNFWJ4C7b4woQ4eR76x-TWybAcpNSw&amp;ust=1392267926461594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google.ca/url?sa=i&amp;rct=j&amp;q=&amp;esrc=s&amp;source=images&amp;cd=&amp;cad=rja&amp;docid=pJu0grfWL_6JMM&amp;tbnid=aqwUVzaWhAbNaM:&amp;ved=0CAUQjRw&amp;url=http%3A%2F%2Fwww.howcast.com%2Fvideos%2F501278-How-to-Play-Canon-in-D-Violin-Lessons&amp;ei=MQP7UvnENKm52QXkwIDgBA&amp;bvm=bv.61190604,d.b2I&amp;psig=AFQjCNFWJ4C7b4woQ4eR76x-TWybAcpNSw&amp;ust=139226792646159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  <a:ln w="76200">
            <a:solidFill>
              <a:schemeClr val="tx2">
                <a:lumMod val="40000"/>
                <a:lumOff val="60000"/>
              </a:schemeClr>
            </a:solidFill>
          </a:ln>
        </p:spPr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I Learn to Play Violin?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 descr="https://encrypted-tbn2.gstatic.com/images?q=tbn:ANd9GcR_mEvZ-LId8kR5ea-4Qb3zEYVy_IougVnXXMPXgF-b1v39sK5w4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36912"/>
            <a:ext cx="5729622" cy="3717033"/>
          </a:xfrm>
          <a:prstGeom prst="rect">
            <a:avLst/>
          </a:prstGeom>
          <a:noFill/>
          <a:ln w="76200">
            <a:solidFill>
              <a:schemeClr val="tx2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84676" y="5979720"/>
            <a:ext cx="16956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dirty="0">
                <a:hlinkClick r:id="rId5"/>
              </a:rPr>
              <a:t>www.tomkitching.co.uk</a:t>
            </a:r>
            <a:r>
              <a:rPr lang="en-CA" sz="12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2149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Rent a violin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CA" b="1" dirty="0" smtClean="0"/>
              <a:t>Quest Music</a:t>
            </a:r>
          </a:p>
          <a:p>
            <a:pPr lvl="1"/>
            <a:r>
              <a:rPr lang="en-CA" dirty="0" smtClean="0"/>
              <a:t>Portage Ave.</a:t>
            </a:r>
          </a:p>
          <a:p>
            <a:pPr lvl="1"/>
            <a:r>
              <a:rPr lang="en-CA" dirty="0" smtClean="0"/>
              <a:t>Meadowood Ave.</a:t>
            </a:r>
          </a:p>
          <a:p>
            <a:pPr lvl="1"/>
            <a:endParaRPr lang="en-CA" dirty="0"/>
          </a:p>
          <a:p>
            <a:pPr lvl="1"/>
            <a:r>
              <a:rPr lang="en-CA" dirty="0" smtClean="0"/>
              <a:t>student violin </a:t>
            </a:r>
          </a:p>
          <a:p>
            <a:pPr lvl="1"/>
            <a:r>
              <a:rPr lang="en-CA" dirty="0" smtClean="0"/>
              <a:t>with insurance, $16.00/month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228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Violin Lesson with Gail  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4038600" cy="4569371"/>
          </a:xfrm>
        </p:spPr>
        <p:txBody>
          <a:bodyPr>
            <a:normAutofit/>
          </a:bodyPr>
          <a:lstStyle/>
          <a:p>
            <a:pPr lvl="1"/>
            <a:endParaRPr lang="en-CA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16016" y="1484784"/>
            <a:ext cx="4038600" cy="4525963"/>
          </a:xfrm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CA" sz="3600" b="1" dirty="0"/>
              <a:t>1.5 hours</a:t>
            </a:r>
          </a:p>
          <a:p>
            <a:pPr lvl="1"/>
            <a:r>
              <a:rPr lang="en-CA" sz="3200" b="1" dirty="0"/>
              <a:t>parts of the violin</a:t>
            </a:r>
          </a:p>
          <a:p>
            <a:pPr lvl="1"/>
            <a:r>
              <a:rPr lang="en-CA" sz="3200" b="1" dirty="0"/>
              <a:t>strings </a:t>
            </a:r>
            <a:r>
              <a:rPr lang="en-CA" sz="3200" b="1" dirty="0" smtClean="0"/>
              <a:t>- </a:t>
            </a:r>
            <a:r>
              <a:rPr lang="en-CA" sz="3200" b="1" dirty="0"/>
              <a:t>G, D, A, E</a:t>
            </a:r>
          </a:p>
          <a:p>
            <a:pPr lvl="1"/>
            <a:r>
              <a:rPr lang="en-CA" sz="3200" b="1" dirty="0"/>
              <a:t>workbook </a:t>
            </a:r>
            <a:endParaRPr lang="en-CA" sz="3200" b="1" dirty="0" smtClean="0"/>
          </a:p>
          <a:p>
            <a:pPr lvl="1"/>
            <a:r>
              <a:rPr lang="en-CA" sz="3200" b="1" dirty="0" smtClean="0"/>
              <a:t>how </a:t>
            </a:r>
            <a:r>
              <a:rPr lang="en-CA" sz="3200" b="1" dirty="0"/>
              <a:t>to hold violin and bow</a:t>
            </a:r>
          </a:p>
          <a:p>
            <a:pPr lvl="2"/>
            <a:r>
              <a:rPr lang="en-CA" sz="2800" b="1" dirty="0"/>
              <a:t>shoulder rest</a:t>
            </a:r>
          </a:p>
          <a:p>
            <a:endParaRPr lang="en-CA" dirty="0"/>
          </a:p>
        </p:txBody>
      </p:sp>
      <p:pic>
        <p:nvPicPr>
          <p:cNvPr id="1026" name="Picture 2" descr="http://www.suzukilessons.com/Pics/2009/violin2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95317"/>
            <a:ext cx="3757903" cy="2818428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45350" y="4859884"/>
            <a:ext cx="147508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000" dirty="0">
                <a:solidFill>
                  <a:schemeClr val="bg1"/>
                </a:solidFill>
                <a:hlinkClick r:id="rId5"/>
              </a:rPr>
              <a:t>www.suzukilessons.com</a:t>
            </a:r>
            <a:r>
              <a:rPr lang="en-CA" sz="1000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4767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/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I learn to play </a:t>
            </a:r>
            <a:b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Twinkle </a:t>
            </a:r>
            <a:r>
              <a:rPr lang="en-C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Twinkle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Little Star?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838944"/>
          </a:xfrm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/>
          <a:lstStyle/>
          <a:p>
            <a:r>
              <a:rPr lang="en-CA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I find a teacher?</a:t>
            </a:r>
            <a:endParaRPr lang="en-CA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553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800" b="1" dirty="0"/>
              <a:t>Assignment #3 - Inquiry-Based Learning </a:t>
            </a:r>
            <a:r>
              <a:rPr lang="en-CA" sz="2800" b="1" dirty="0" smtClean="0"/>
              <a:t/>
            </a:r>
            <a:br>
              <a:rPr lang="en-CA" sz="2800" b="1" dirty="0" smtClean="0"/>
            </a:br>
            <a:r>
              <a:rPr lang="en-CA" sz="2800" b="1" dirty="0" smtClean="0"/>
              <a:t>"</a:t>
            </a:r>
            <a:r>
              <a:rPr lang="en-CA" sz="2800" b="1" dirty="0"/>
              <a:t>Learn to do something" and present </a:t>
            </a:r>
            <a:r>
              <a:rPr lang="en-CA" sz="2800" dirty="0" smtClean="0"/>
              <a:t>*</a:t>
            </a:r>
            <a:r>
              <a:rPr lang="en-CA" sz="2800" dirty="0"/>
              <a:t/>
            </a:r>
            <a:br>
              <a:rPr lang="en-CA" sz="2800" dirty="0"/>
            </a:br>
            <a:r>
              <a:rPr lang="en-CA" sz="2800" dirty="0"/>
              <a:t>Assignment - (100 marks</a:t>
            </a:r>
            <a:r>
              <a:rPr lang="en-CA" sz="2800" dirty="0" smtClean="0"/>
              <a:t>)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CA" sz="3800" dirty="0" smtClean="0"/>
              <a:t>Choose </a:t>
            </a:r>
            <a:r>
              <a:rPr lang="en-CA" sz="3800" dirty="0"/>
              <a:t>a partner or decide to work individually</a:t>
            </a:r>
          </a:p>
          <a:p>
            <a:pPr>
              <a:lnSpc>
                <a:spcPct val="120000"/>
              </a:lnSpc>
            </a:pPr>
            <a:r>
              <a:rPr lang="en-CA" sz="3800" dirty="0"/>
              <a:t>Decide/Discuss what you would like to learn - something somewhat significant - not a topic that is too simplistic - should take about 5 - 6 hours to learn this and no one in your group knows how to do this - confirm your topic with me before you begin</a:t>
            </a:r>
          </a:p>
          <a:p>
            <a:pPr>
              <a:lnSpc>
                <a:spcPct val="120000"/>
              </a:lnSpc>
            </a:pPr>
            <a:r>
              <a:rPr lang="en-CA" sz="3800" dirty="0"/>
              <a:t>Document everything you do to learn this, i.e., in a Google Doc or other space (20 marks)</a:t>
            </a:r>
          </a:p>
          <a:p>
            <a:pPr>
              <a:lnSpc>
                <a:spcPct val="120000"/>
              </a:lnSpc>
            </a:pPr>
            <a:r>
              <a:rPr lang="en-CA" sz="3800" dirty="0"/>
              <a:t>Include video or images of your process and progress (20 marks)</a:t>
            </a:r>
          </a:p>
          <a:p>
            <a:pPr>
              <a:lnSpc>
                <a:spcPct val="120000"/>
              </a:lnSpc>
            </a:pPr>
            <a:r>
              <a:rPr lang="en-CA" sz="3800" dirty="0"/>
              <a:t>Choose a format to present this learning to the class - - 15 minute presentations (50 marks)</a:t>
            </a:r>
          </a:p>
          <a:p>
            <a:pPr>
              <a:lnSpc>
                <a:spcPct val="120000"/>
              </a:lnSpc>
            </a:pPr>
            <a:r>
              <a:rPr lang="en-CA" sz="3800" dirty="0"/>
              <a:t>Share your learning object on your wiki page (10 marks)</a:t>
            </a:r>
          </a:p>
          <a:p>
            <a:pPr marL="0" indent="0">
              <a:buNone/>
            </a:pP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1814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http://www.wikihow.com/Play-the-Violin</a:t>
            </a:r>
            <a:r>
              <a:rPr lang="en-CA" sz="4000" dirty="0" smtClean="0"/>
              <a:t/>
            </a:r>
            <a:br>
              <a:rPr lang="en-CA" sz="4000" dirty="0" smtClean="0"/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3600" b="1" dirty="0" smtClean="0"/>
              <a:t>Gather Equipment:</a:t>
            </a:r>
          </a:p>
          <a:p>
            <a:r>
              <a:rPr lang="en-CA" sz="3600" dirty="0" smtClean="0"/>
              <a:t>Reputable store vs. private sale</a:t>
            </a:r>
          </a:p>
          <a:p>
            <a:r>
              <a:rPr lang="en-CA" sz="3600" dirty="0" smtClean="0"/>
              <a:t>Full size violin</a:t>
            </a:r>
          </a:p>
          <a:p>
            <a:r>
              <a:rPr lang="en-CA" sz="3600" dirty="0" smtClean="0"/>
              <a:t>Chin </a:t>
            </a:r>
            <a:r>
              <a:rPr lang="en-CA" sz="3600" dirty="0" smtClean="0"/>
              <a:t>rest</a:t>
            </a:r>
          </a:p>
          <a:p>
            <a:r>
              <a:rPr lang="en-CA" sz="3600" dirty="0" smtClean="0"/>
              <a:t>Rosin </a:t>
            </a:r>
          </a:p>
          <a:p>
            <a:r>
              <a:rPr lang="en-CA" sz="3600" dirty="0" smtClean="0"/>
              <a:t>Music stand, beginning book </a:t>
            </a:r>
          </a:p>
          <a:p>
            <a:r>
              <a:rPr lang="en-CA" sz="3600" dirty="0" smtClean="0"/>
              <a:t>Shoulder rest</a:t>
            </a:r>
          </a:p>
          <a:p>
            <a:pPr lvl="1"/>
            <a:endParaRPr lang="en-CA" dirty="0" smtClean="0"/>
          </a:p>
          <a:p>
            <a:pPr marL="0" indent="0">
              <a:buNone/>
            </a:pPr>
            <a:endParaRPr lang="en-CA" sz="3600" dirty="0"/>
          </a:p>
        </p:txBody>
      </p:sp>
      <p:pic>
        <p:nvPicPr>
          <p:cNvPr id="1026" name="Picture 2" descr="http://www.harrycutting.com/graphics/photos/education/hispanic-child-playing-violin-I129-06-34L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76872"/>
            <a:ext cx="2521830" cy="2092947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b="1" dirty="0" smtClean="0"/>
              <a:t>Basic technique: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1600200"/>
            <a:ext cx="8730413" cy="4525963"/>
          </a:xfrm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en-CA" sz="3600" dirty="0" smtClean="0"/>
              <a:t>Bow </a:t>
            </a:r>
            <a:endParaRPr lang="en-CA" sz="3600" dirty="0" smtClean="0"/>
          </a:p>
          <a:p>
            <a:r>
              <a:rPr lang="en-CA" sz="3600" dirty="0" smtClean="0"/>
              <a:t>Tune </a:t>
            </a:r>
            <a:r>
              <a:rPr lang="en-CA" sz="3600" dirty="0" smtClean="0"/>
              <a:t>violin</a:t>
            </a:r>
          </a:p>
          <a:p>
            <a:r>
              <a:rPr lang="en-CA" sz="3600" dirty="0" smtClean="0"/>
              <a:t>Hold the violin</a:t>
            </a:r>
          </a:p>
          <a:p>
            <a:r>
              <a:rPr lang="en-CA" sz="3600" dirty="0" smtClean="0"/>
              <a:t>Perfect hand position</a:t>
            </a:r>
          </a:p>
          <a:p>
            <a:r>
              <a:rPr lang="en-CA" sz="3600" dirty="0" smtClean="0"/>
              <a:t>Play the strings</a:t>
            </a:r>
          </a:p>
          <a:p>
            <a:r>
              <a:rPr lang="en-CA" sz="3600" dirty="0" smtClean="0"/>
              <a:t>Practice: open strings, notes, scales, everyday</a:t>
            </a:r>
          </a:p>
          <a:p>
            <a:r>
              <a:rPr lang="en-CA" sz="3600" dirty="0" smtClean="0"/>
              <a:t>Hints</a:t>
            </a:r>
          </a:p>
        </p:txBody>
      </p:sp>
      <p:pic>
        <p:nvPicPr>
          <p:cNvPr id="1026" name="Picture 2" descr="Play a Violin As a Beginner Step 4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115189" cy="2745507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04851" y="3634037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000" dirty="0"/>
              <a:t>http://www.wikihow.com/Play-a-Violin-As-a-Beginner</a:t>
            </a:r>
          </a:p>
        </p:txBody>
      </p:sp>
    </p:spTree>
    <p:extLst>
      <p:ext uri="{BB962C8B-B14F-4D97-AF65-F5344CB8AC3E}">
        <p14:creationId xmlns:p14="http://schemas.microsoft.com/office/powerpoint/2010/main" val="376791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</a:t>
            </a:r>
            <a:r>
              <a:rPr lang="en-C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://www.taylordavisviolin.com/news/blog/my-advice-for-learning-the-violin/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9323"/>
            <a:ext cx="8438007" cy="4525963"/>
          </a:xfrm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Affirmed previous video</a:t>
            </a:r>
          </a:p>
          <a:p>
            <a:r>
              <a:rPr lang="en-CA" dirty="0" smtClean="0"/>
              <a:t>a </a:t>
            </a:r>
            <a:r>
              <a:rPr lang="en-CA" dirty="0" smtClean="0"/>
              <a:t>little more clearly explained</a:t>
            </a:r>
          </a:p>
          <a:p>
            <a:r>
              <a:rPr lang="en-CA" dirty="0" smtClean="0"/>
              <a:t>plus additional information</a:t>
            </a:r>
          </a:p>
          <a:p>
            <a:pPr lvl="1"/>
            <a:r>
              <a:rPr lang="en-CA" dirty="0" smtClean="0"/>
              <a:t>Bow </a:t>
            </a:r>
          </a:p>
          <a:p>
            <a:pPr lvl="1"/>
            <a:r>
              <a:rPr lang="en-CA" dirty="0" smtClean="0"/>
              <a:t>Resin </a:t>
            </a:r>
          </a:p>
          <a:p>
            <a:pPr lvl="1"/>
            <a:r>
              <a:rPr lang="en-CA" dirty="0" smtClean="0"/>
              <a:t>Chin rest, Shoulder rest</a:t>
            </a:r>
          </a:p>
          <a:p>
            <a:pPr lvl="1"/>
            <a:r>
              <a:rPr lang="en-CA" dirty="0" smtClean="0"/>
              <a:t>Case</a:t>
            </a:r>
          </a:p>
          <a:p>
            <a:pPr lvl="1"/>
            <a:r>
              <a:rPr lang="en-CA" dirty="0" smtClean="0"/>
              <a:t>Specific Books, Videos </a:t>
            </a:r>
            <a:endParaRPr lang="en-CA" dirty="0"/>
          </a:p>
        </p:txBody>
      </p:sp>
      <p:pic>
        <p:nvPicPr>
          <p:cNvPr id="4" name="Picture 2" descr="https://encrypted-tbn2.gstatic.com/images?q=tbn:ANd9GcSPamWRnqg5ruxL64f1XLvdRI9n86e3uJ5qTpZl9Ij0RQTR4Y58v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01008"/>
            <a:ext cx="3999542" cy="2273425"/>
          </a:xfrm>
          <a:prstGeom prst="rect">
            <a:avLst/>
          </a:prstGeom>
          <a:noFill/>
          <a:ln w="76200">
            <a:solidFill>
              <a:schemeClr val="tx2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loud Callout 4"/>
          <p:cNvSpPr/>
          <p:nvPr/>
        </p:nvSpPr>
        <p:spPr>
          <a:xfrm>
            <a:off x="6325953" y="2060848"/>
            <a:ext cx="2714600" cy="14401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CA" dirty="0" smtClean="0"/>
              <a:t>Will this bother my neck?</a:t>
            </a: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4977681" y="5445224"/>
            <a:ext cx="153760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900" dirty="0">
                <a:hlinkClick r:id="rId6"/>
              </a:rPr>
              <a:t>www.masterhandviolin.com</a:t>
            </a:r>
            <a:r>
              <a:rPr lang="en-CA" sz="9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0643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http://www.youtube.com/watch?v=OBXFdJ3rJFc</a:t>
            </a: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137323"/>
          </a:xfrm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Username </a:t>
            </a:r>
            <a:r>
              <a:rPr lang="en-CA" b="1" dirty="0"/>
              <a:t>Professor V</a:t>
            </a:r>
          </a:p>
          <a:p>
            <a:r>
              <a:rPr lang="en-CA" dirty="0" smtClean="0"/>
              <a:t>Short </a:t>
            </a:r>
            <a:r>
              <a:rPr lang="en-CA" dirty="0" smtClean="0">
                <a:hlinkClick r:id="rId3"/>
              </a:rPr>
              <a:t>videos</a:t>
            </a:r>
            <a:r>
              <a:rPr lang="en-CA" dirty="0" smtClean="0"/>
              <a:t>, sequential teaching</a:t>
            </a:r>
          </a:p>
          <a:p>
            <a:r>
              <a:rPr lang="en-CA" dirty="0" smtClean="0"/>
              <a:t>Clear, detailed, methodical</a:t>
            </a:r>
          </a:p>
          <a:p>
            <a:endParaRPr lang="en-CA" dirty="0" smtClean="0"/>
          </a:p>
          <a:p>
            <a:endParaRPr lang="en-CA" dirty="0">
              <a:latin typeface="Elephant" panose="02020904090505020303" pitchFamily="18" charset="0"/>
            </a:endParaRPr>
          </a:p>
          <a:p>
            <a:endParaRPr lang="en-CA" dirty="0" smtClean="0"/>
          </a:p>
        </p:txBody>
      </p:sp>
      <p:sp>
        <p:nvSpPr>
          <p:cNvPr id="4" name="Cloud Callout 3"/>
          <p:cNvSpPr/>
          <p:nvPr/>
        </p:nvSpPr>
        <p:spPr>
          <a:xfrm>
            <a:off x="6156176" y="3356992"/>
            <a:ext cx="2858616" cy="201622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latin typeface="Elephant" panose="02020904090505020303" pitchFamily="18" charset="0"/>
              </a:rPr>
              <a:t>Perhaps, I need a violin!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1941018" y="5805264"/>
            <a:ext cx="2060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000" dirty="0">
                <a:hlinkClick r:id="rId4"/>
              </a:rPr>
              <a:t>violin-and-viola.wonderhowto.com</a:t>
            </a:r>
            <a:r>
              <a:rPr lang="en-CA" dirty="0"/>
              <a:t> </a:t>
            </a:r>
            <a:endParaRPr lang="en-CA" dirty="0"/>
          </a:p>
        </p:txBody>
      </p:sp>
      <p:pic>
        <p:nvPicPr>
          <p:cNvPr id="8" name="Picture 2" descr="https://encrypted-tbn0.gstatic.com/images?q=tbn:ANd9GcQCw01mbYZiQB62c4S-WrT8LBPq7G1cwUblRZ3taPTUZwYYCRw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05065"/>
            <a:ext cx="3974544" cy="1866098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25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http://www.ducksters.com/musicforkids/violin_parts.php</a:t>
            </a:r>
            <a:endParaRPr lang="en-C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 marL="0" lvl="1" indent="0">
              <a:buNone/>
            </a:pPr>
            <a:r>
              <a:rPr lang="en-C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Music for Kids</a:t>
            </a:r>
          </a:p>
          <a:p>
            <a:pPr marL="0" lvl="1" indent="0">
              <a:buNone/>
            </a:pPr>
            <a:endParaRPr lang="en-CA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CA" sz="2800" dirty="0" smtClean="0"/>
              <a:t>Parts of the Violin</a:t>
            </a:r>
          </a:p>
          <a:p>
            <a:r>
              <a:rPr lang="en-CA" sz="2800" dirty="0" smtClean="0"/>
              <a:t>The Violin family</a:t>
            </a:r>
          </a:p>
          <a:p>
            <a:pPr marL="457200" lvl="1" indent="0">
              <a:buNone/>
            </a:pPr>
            <a:r>
              <a:rPr lang="en-CA" sz="2400" dirty="0" smtClean="0"/>
              <a:t>violin, viola, cello, double bass</a:t>
            </a:r>
          </a:p>
          <a:p>
            <a:pPr marL="514350" indent="-457200"/>
            <a:r>
              <a:rPr lang="en-CA" sz="2800" dirty="0" smtClean="0"/>
              <a:t>History of the Violin</a:t>
            </a:r>
          </a:p>
          <a:p>
            <a:pPr marL="514350" indent="-457200"/>
            <a:r>
              <a:rPr lang="en-CA" sz="2800" dirty="0" smtClean="0"/>
              <a:t>Famous Violin Players</a:t>
            </a:r>
          </a:p>
          <a:p>
            <a:pPr marL="514350" indent="-457200"/>
            <a:endParaRPr lang="en-CA" sz="2800" dirty="0" smtClean="0"/>
          </a:p>
          <a:p>
            <a:pPr marL="514350" indent="-457200"/>
            <a:endParaRPr lang="en-CA" sz="2800" dirty="0" smtClean="0"/>
          </a:p>
        </p:txBody>
      </p:sp>
      <p:pic>
        <p:nvPicPr>
          <p:cNvPr id="3074" name="Picture 2" descr="http://www.ducksters.com/musicforkids/violin_part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744416" cy="5106022"/>
          </a:xfrm>
          <a:prstGeom prst="rect">
            <a:avLst/>
          </a:prstGeom>
          <a:noFill/>
          <a:ln w="76200">
            <a:solidFill>
              <a:schemeClr val="tx2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79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http://www.get-tuned.com/parts-of-the-violin.php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3394720" cy="1108720"/>
          </a:xfrm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/>
          <a:lstStyle/>
          <a:p>
            <a:r>
              <a:rPr lang="en-CA" b="1" dirty="0" smtClean="0"/>
              <a:t>Parts of the Bow</a:t>
            </a:r>
            <a:endParaRPr lang="en-CA" b="1" dirty="0"/>
          </a:p>
        </p:txBody>
      </p:sp>
      <p:pic>
        <p:nvPicPr>
          <p:cNvPr id="4098" name="Picture 2" descr="parts of the violin bo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348880"/>
            <a:ext cx="3676650" cy="3467100"/>
          </a:xfrm>
          <a:prstGeom prst="rect">
            <a:avLst/>
          </a:prstGeom>
          <a:noFill/>
          <a:ln w="76200">
            <a:solidFill>
              <a:schemeClr val="tx2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31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http://www.youtube.com/watch?v=G8ElT-63o3M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b="1" dirty="0" smtClean="0"/>
              <a:t>Lessons:</a:t>
            </a:r>
          </a:p>
          <a:p>
            <a:r>
              <a:rPr lang="en-CA" b="1" dirty="0" smtClean="0"/>
              <a:t>YouTube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r>
              <a:rPr lang="en-CA" b="1" dirty="0" smtClean="0"/>
              <a:t>Winnipeg Symphony Orchestra </a:t>
            </a:r>
            <a:r>
              <a:rPr lang="en-CA" dirty="0" smtClean="0"/>
              <a:t>violin players</a:t>
            </a:r>
          </a:p>
          <a:p>
            <a:pPr lvl="1"/>
            <a:r>
              <a:rPr lang="en-CA" dirty="0" smtClean="0"/>
              <a:t>first and second violins</a:t>
            </a:r>
          </a:p>
          <a:p>
            <a:pPr lvl="1"/>
            <a:r>
              <a:rPr lang="en-CA" dirty="0" smtClean="0"/>
              <a:t>Q and A</a:t>
            </a:r>
          </a:p>
          <a:p>
            <a:pPr marL="457200" lvl="1" indent="0">
              <a:buNone/>
            </a:pPr>
            <a:endParaRPr lang="en-CA" dirty="0" smtClean="0"/>
          </a:p>
          <a:p>
            <a:r>
              <a:rPr lang="en-CA" b="1" dirty="0" smtClean="0"/>
              <a:t>Winnipeg Registered Music Teachers’ Association</a:t>
            </a:r>
          </a:p>
          <a:p>
            <a:pPr lvl="1"/>
            <a:r>
              <a:rPr lang="en-CA" b="1" dirty="0" smtClean="0"/>
              <a:t>http://www.mrmta.org/directory.html</a:t>
            </a:r>
          </a:p>
          <a:p>
            <a:endParaRPr lang="en-CA" dirty="0" smtClean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3074" name="Picture 2" descr="https://encrypted-tbn0.gstatic.com/images?q=tbn:ANd9GcTRwHTDs1gLNUztY_AAAhyLk6xvbwcuNCG0NjJEMy2uyKE_aN3T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048000" cy="1714500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660232" y="1589840"/>
            <a:ext cx="12105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000" dirty="0">
                <a:hlinkClick r:id="rId6"/>
              </a:rPr>
              <a:t>www.howcast.com</a:t>
            </a:r>
            <a:r>
              <a:rPr lang="en-CA" sz="1000" dirty="0"/>
              <a:t> </a:t>
            </a: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87786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gathering on-line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  <a:ln w="76200"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Innumerable sites and </a:t>
            </a:r>
            <a:r>
              <a:rPr lang="en-CA" dirty="0" smtClean="0"/>
              <a:t>information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Can find what works for me and my style</a:t>
            </a:r>
          </a:p>
          <a:p>
            <a:pPr lvl="2"/>
            <a:endParaRPr lang="en-CA" dirty="0"/>
          </a:p>
          <a:p>
            <a:r>
              <a:rPr lang="en-CA" dirty="0" smtClean="0"/>
              <a:t>YouTube videos</a:t>
            </a:r>
          </a:p>
          <a:p>
            <a:pPr lvl="2"/>
            <a:r>
              <a:rPr lang="en-CA" dirty="0" smtClean="0"/>
              <a:t>teach and demonstrate</a:t>
            </a:r>
          </a:p>
          <a:p>
            <a:pPr lvl="1"/>
            <a:endParaRPr lang="en-CA" dirty="0" smtClean="0"/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49091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1112</Words>
  <Application>Microsoft Office PowerPoint</Application>
  <PresentationFormat>On-screen Show (4:3)</PresentationFormat>
  <Paragraphs>172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Can I Learn to Play Violin?</vt:lpstr>
      <vt:lpstr>http://www.wikihow.com/Play-the-Violin </vt:lpstr>
      <vt:lpstr>Basic technique:</vt:lpstr>
      <vt:lpstr>http://www.taylordavisviolin.com/news/blog/my-advice-for-learning-the-violin/</vt:lpstr>
      <vt:lpstr>http://www.youtube.com/watch?v=OBXFdJ3rJFc </vt:lpstr>
      <vt:lpstr>http://www.ducksters.com/musicforkids/violin_parts.php</vt:lpstr>
      <vt:lpstr>http://www.get-tuned.com/parts-of-the-violin.php</vt:lpstr>
      <vt:lpstr>http://www.youtube.com/watch?v=G8ElT-63o3M</vt:lpstr>
      <vt:lpstr>Information gathering on-line</vt:lpstr>
      <vt:lpstr>Rent a violin</vt:lpstr>
      <vt:lpstr>Violin Lesson with Gail  </vt:lpstr>
      <vt:lpstr>Can I learn to play  Twinkle Twinkle Little Star?</vt:lpstr>
      <vt:lpstr>Assignment #3 - Inquiry-Based Learning  "Learn to do something" and present * Assignment - (100 marks)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to Play Violin</dc:title>
  <dc:creator>Owner</dc:creator>
  <cp:lastModifiedBy>Owner</cp:lastModifiedBy>
  <cp:revision>29</cp:revision>
  <cp:lastPrinted>2014-02-12T04:46:22Z</cp:lastPrinted>
  <dcterms:created xsi:type="dcterms:W3CDTF">2014-02-09T17:36:28Z</dcterms:created>
  <dcterms:modified xsi:type="dcterms:W3CDTF">2014-02-12T06:13:18Z</dcterms:modified>
</cp:coreProperties>
</file>