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69" r:id="rId4"/>
    <p:sldId id="270" r:id="rId5"/>
    <p:sldId id="271" r:id="rId6"/>
    <p:sldId id="267" r:id="rId7"/>
    <p:sldId id="272" r:id="rId8"/>
    <p:sldId id="273" r:id="rId9"/>
    <p:sldId id="268" r:id="rId10"/>
    <p:sldId id="274" r:id="rId11"/>
    <p:sldId id="275" r:id="rId12"/>
    <p:sldId id="27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AC96-314D-4F78-8118-C3A1FCA0F5C3}" type="datetimeFigureOut">
              <a:rPr lang="en-CA" smtClean="0"/>
              <a:pPr/>
              <a:t>05/05/2014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4779-7164-42B0-9547-76BCD38F6C5C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4090291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AC96-314D-4F78-8118-C3A1FCA0F5C3}" type="datetimeFigureOut">
              <a:rPr lang="en-CA" smtClean="0"/>
              <a:pPr/>
              <a:t>05/05/2014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4779-7164-42B0-9547-76BCD38F6C5C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2636604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AC96-314D-4F78-8118-C3A1FCA0F5C3}" type="datetimeFigureOut">
              <a:rPr lang="en-CA" smtClean="0"/>
              <a:pPr/>
              <a:t>05/05/2014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4779-7164-42B0-9547-76BCD38F6C5C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135669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AC96-314D-4F78-8118-C3A1FCA0F5C3}" type="datetimeFigureOut">
              <a:rPr lang="en-CA" smtClean="0"/>
              <a:pPr/>
              <a:t>05/05/2014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4779-7164-42B0-9547-76BCD38F6C5C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3466020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AC96-314D-4F78-8118-C3A1FCA0F5C3}" type="datetimeFigureOut">
              <a:rPr lang="en-CA" smtClean="0"/>
              <a:pPr/>
              <a:t>05/05/2014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4779-7164-42B0-9547-76BCD38F6C5C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434064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AC96-314D-4F78-8118-C3A1FCA0F5C3}" type="datetimeFigureOut">
              <a:rPr lang="en-CA" smtClean="0"/>
              <a:pPr/>
              <a:t>05/05/2014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4779-7164-42B0-9547-76BCD38F6C5C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3652838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AC96-314D-4F78-8118-C3A1FCA0F5C3}" type="datetimeFigureOut">
              <a:rPr lang="en-CA" smtClean="0"/>
              <a:pPr/>
              <a:t>05/05/2014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4779-7164-42B0-9547-76BCD38F6C5C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3456919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AC96-314D-4F78-8118-C3A1FCA0F5C3}" type="datetimeFigureOut">
              <a:rPr lang="en-CA" smtClean="0"/>
              <a:pPr/>
              <a:t>05/05/2014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4779-7164-42B0-9547-76BCD38F6C5C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265159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AC96-314D-4F78-8118-C3A1FCA0F5C3}" type="datetimeFigureOut">
              <a:rPr lang="en-CA" smtClean="0"/>
              <a:pPr/>
              <a:t>05/05/2014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4779-7164-42B0-9547-76BCD38F6C5C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4016215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AC96-314D-4F78-8118-C3A1FCA0F5C3}" type="datetimeFigureOut">
              <a:rPr lang="en-CA" smtClean="0"/>
              <a:pPr/>
              <a:t>05/05/2014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4779-7164-42B0-9547-76BCD38F6C5C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3545043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AC96-314D-4F78-8118-C3A1FCA0F5C3}" type="datetimeFigureOut">
              <a:rPr lang="en-CA" smtClean="0"/>
              <a:pPr/>
              <a:t>05/05/2014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74779-7164-42B0-9547-76BCD38F6C5C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1694745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EAC96-314D-4F78-8118-C3A1FCA0F5C3}" type="datetimeFigureOut">
              <a:rPr lang="en-CA" smtClean="0"/>
              <a:pPr/>
              <a:t>05/05/2014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74779-7164-42B0-9547-76BCD38F6C5C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375897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908720"/>
            <a:ext cx="8490866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b="1" dirty="0" smtClean="0">
                <a:solidFill>
                  <a:srgbClr val="C00000"/>
                </a:solidFill>
              </a:rPr>
              <a:t>Learner-Centered Approaches</a:t>
            </a:r>
          </a:p>
          <a:p>
            <a:endParaRPr lang="en-CA" dirty="0" smtClean="0"/>
          </a:p>
          <a:p>
            <a:endParaRPr lang="en-CA" dirty="0"/>
          </a:p>
          <a:p>
            <a:endParaRPr lang="en-CA" dirty="0"/>
          </a:p>
          <a:p>
            <a:r>
              <a:rPr lang="en-CA" sz="2800" dirty="0" smtClean="0"/>
              <a:t>Learner-centered Approaches </a:t>
            </a:r>
            <a:r>
              <a:rPr lang="en-CA" sz="2800" dirty="0" smtClean="0"/>
              <a:t>that I will use</a:t>
            </a:r>
            <a:r>
              <a:rPr lang="en-CA" sz="2800" dirty="0" smtClean="0"/>
              <a:t> </a:t>
            </a:r>
            <a:r>
              <a:rPr lang="en-CA" sz="2800" dirty="0" smtClean="0"/>
              <a:t>to improve the learning of my students in Horticultural Methods 2 </a:t>
            </a:r>
            <a:r>
              <a:rPr lang="en-CA" sz="2800" dirty="0" smtClean="0"/>
              <a:t>course will include:</a:t>
            </a:r>
            <a:endParaRPr lang="en-CA" sz="2800" dirty="0" smtClean="0"/>
          </a:p>
          <a:p>
            <a:endParaRPr lang="en-CA" sz="28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CA" sz="2800" dirty="0" smtClean="0"/>
              <a:t>Discussion Board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800" dirty="0" smtClean="0"/>
              <a:t>Journal/</a:t>
            </a:r>
            <a:r>
              <a:rPr lang="en-US" sz="2800" dirty="0" smtClean="0"/>
              <a:t>Blogs</a:t>
            </a:r>
            <a:endParaRPr lang="en-CA" sz="28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CA" sz="2800" dirty="0" smtClean="0"/>
              <a:t>Flipped Classroom</a:t>
            </a:r>
            <a:endParaRPr lang="en-CA" sz="28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CA" sz="2800" dirty="0" smtClean="0"/>
              <a:t>Problem </a:t>
            </a:r>
            <a:r>
              <a:rPr lang="en-CA" sz="2800" dirty="0" smtClean="0"/>
              <a:t>Based </a:t>
            </a:r>
            <a:r>
              <a:rPr lang="en-CA" sz="2800" dirty="0" smtClean="0"/>
              <a:t>Learning</a:t>
            </a:r>
            <a:endParaRPr lang="en-CA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/>
          </a:p>
        </p:txBody>
      </p:sp>
      <p:pic>
        <p:nvPicPr>
          <p:cNvPr id="3" name="Picture 2" descr="\\earth\user\Shared\College Information\Communications and Marketing\College Logos\ACC General\ACC H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8587" y="0"/>
            <a:ext cx="266541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8713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\\earth\user\Shared\College Information\Communications and Marketing\College Logos\ACC General\ACC H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8587" y="0"/>
            <a:ext cx="266541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95536" y="909300"/>
            <a:ext cx="8352928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CA" sz="2800" b="1" dirty="0">
                <a:solidFill>
                  <a:srgbClr val="C00000"/>
                </a:solidFill>
                <a:cs typeface="Arial" charset="0"/>
              </a:rPr>
              <a:t>Learning </a:t>
            </a:r>
            <a:r>
              <a:rPr lang="en-CA" sz="2800" b="1" dirty="0" smtClean="0">
                <a:solidFill>
                  <a:srgbClr val="C00000"/>
                </a:solidFill>
                <a:cs typeface="Arial" charset="0"/>
              </a:rPr>
              <a:t>Outcome 3:</a:t>
            </a:r>
            <a:endParaRPr lang="en-US" sz="2800" b="1" dirty="0">
              <a:solidFill>
                <a:srgbClr val="C00000"/>
              </a:solidFill>
              <a:cs typeface="Arial" charset="0"/>
            </a:endParaRPr>
          </a:p>
          <a:p>
            <a:pPr lvl="0"/>
            <a:endParaRPr lang="en-US" sz="2800" dirty="0" smtClean="0"/>
          </a:p>
          <a:p>
            <a:pPr lvl="0"/>
            <a:r>
              <a:rPr lang="en-US" sz="2800" dirty="0" smtClean="0"/>
              <a:t>Currently</a:t>
            </a:r>
            <a:r>
              <a:rPr lang="en-US" sz="2800" dirty="0" smtClean="0"/>
              <a:t>: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800" dirty="0" smtClean="0"/>
              <a:t>All students will participate in class </a:t>
            </a:r>
            <a:r>
              <a:rPr lang="en-US" sz="2800" dirty="0" smtClean="0"/>
              <a:t>discussion relating factors affecting plant growth and development</a:t>
            </a:r>
            <a:endParaRPr lang="en-US" sz="2800" dirty="0" smtClean="0"/>
          </a:p>
          <a:p>
            <a:pPr marL="457200" lvl="0" indent="-457200">
              <a:buFont typeface="Wingdings" pitchFamily="2" charset="2"/>
              <a:buChar char="ü"/>
            </a:pP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xmlns="" val="1022428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\\earth\user\Shared\College Information\Communications and Marketing\College Logos\ACC General\ACC H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8587" y="0"/>
            <a:ext cx="266541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95536" y="401175"/>
            <a:ext cx="8352928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CA" sz="2800" b="1" dirty="0">
                <a:solidFill>
                  <a:srgbClr val="C00000"/>
                </a:solidFill>
                <a:cs typeface="Arial" charset="0"/>
              </a:rPr>
              <a:t>Learning </a:t>
            </a:r>
            <a:r>
              <a:rPr lang="en-CA" sz="2800" b="1" dirty="0" smtClean="0">
                <a:solidFill>
                  <a:srgbClr val="C00000"/>
                </a:solidFill>
                <a:cs typeface="Arial" charset="0"/>
              </a:rPr>
              <a:t>Outcome 3:</a:t>
            </a:r>
            <a:endParaRPr lang="en-US" sz="2800" b="1" dirty="0">
              <a:solidFill>
                <a:srgbClr val="C00000"/>
              </a:solidFill>
              <a:cs typeface="Arial" charset="0"/>
            </a:endParaRPr>
          </a:p>
          <a:p>
            <a:pPr lvl="0"/>
            <a:endParaRPr lang="en-US" sz="2800" dirty="0" smtClean="0"/>
          </a:p>
          <a:p>
            <a:pPr lvl="0"/>
            <a:r>
              <a:rPr lang="en-US" sz="2800" dirty="0" smtClean="0"/>
              <a:t>Learner-Centered Approach</a:t>
            </a:r>
            <a:r>
              <a:rPr lang="en-US" sz="2800" dirty="0" smtClean="0"/>
              <a:t>:</a:t>
            </a:r>
          </a:p>
          <a:p>
            <a:pPr marL="457200" lvl="0" indent="-457200">
              <a:buFont typeface="Wingdings" pitchFamily="2" charset="2"/>
              <a:buChar char="§"/>
            </a:pPr>
            <a:r>
              <a:rPr lang="en-US" sz="2800" dirty="0" smtClean="0"/>
              <a:t>Problem-Based Learning</a:t>
            </a:r>
          </a:p>
          <a:p>
            <a:pPr marL="1371600" lvl="2" indent="-457200">
              <a:buFont typeface="Arial" pitchFamily="34" charset="0"/>
              <a:buChar char="•"/>
            </a:pPr>
            <a:r>
              <a:rPr lang="en-US" sz="2800" dirty="0" smtClean="0"/>
              <a:t>Plant provided with different environmental stress in class lab</a:t>
            </a:r>
          </a:p>
          <a:p>
            <a:pPr marL="1371600" lvl="2" indent="-457200">
              <a:buFont typeface="Arial" pitchFamily="34" charset="0"/>
              <a:buChar char="•"/>
            </a:pPr>
            <a:r>
              <a:rPr lang="en-US" sz="2800" dirty="0" smtClean="0"/>
              <a:t>Student start gathering information online pertaining to stress related sign and symptoms in plants</a:t>
            </a:r>
          </a:p>
          <a:p>
            <a:pPr marL="1371600" lvl="2" indent="-457200">
              <a:buFont typeface="Arial" pitchFamily="34" charset="0"/>
              <a:buChar char="•"/>
            </a:pPr>
            <a:r>
              <a:rPr lang="en-US" sz="2800" dirty="0" smtClean="0"/>
              <a:t>Identify different types of stress </a:t>
            </a:r>
            <a:r>
              <a:rPr lang="en-US" sz="2800" dirty="0" smtClean="0"/>
              <a:t>and examine</a:t>
            </a:r>
            <a:r>
              <a:rPr lang="en-US" sz="2800" dirty="0" smtClean="0"/>
              <a:t>, differentiate</a:t>
            </a:r>
            <a:r>
              <a:rPr lang="en-US" sz="2800" dirty="0" smtClean="0"/>
              <a:t>,</a:t>
            </a:r>
            <a:r>
              <a:rPr lang="en-US" sz="2800" dirty="0" smtClean="0"/>
              <a:t> and </a:t>
            </a:r>
            <a:r>
              <a:rPr lang="en-US" sz="2800" dirty="0" smtClean="0"/>
              <a:t>evaluate different situations</a:t>
            </a:r>
          </a:p>
          <a:p>
            <a:pPr marL="1371600" lvl="2" indent="-457200">
              <a:buFont typeface="Arial" pitchFamily="34" charset="0"/>
              <a:buChar char="•"/>
            </a:pPr>
            <a:r>
              <a:rPr lang="en-US" sz="2800" dirty="0" smtClean="0"/>
              <a:t>Students to solve problem and evaluate independently giving practical life experience</a:t>
            </a:r>
          </a:p>
          <a:p>
            <a:pPr marL="1371600" lvl="2" indent="-457200">
              <a:buFont typeface="Arial" pitchFamily="34" charset="0"/>
              <a:buChar char="•"/>
            </a:pPr>
            <a:r>
              <a:rPr lang="en-US" sz="2800" dirty="0" smtClean="0"/>
              <a:t>Students </a:t>
            </a:r>
            <a:r>
              <a:rPr lang="en-US" sz="2800" dirty="0" smtClean="0"/>
              <a:t>evaluation associated with </a:t>
            </a:r>
            <a:r>
              <a:rPr lang="en-US" sz="2800" dirty="0" smtClean="0"/>
              <a:t>steps and procedures in environmental stress evaluation</a:t>
            </a: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xmlns="" val="1022428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w8QEBAQDxIQDw8QEBAUDxAPDxAPDg0QFBEWFxQVFBQYHCggGBolGxYUIjEiJTUsLi8uFx8zODQtNygtLysBCgoKDg0OGxAQGzQmICQsLCw3LzIsLCwsNCwsLCwsLCwsLCwtLCw0MDctLC4sLCwsLCwsLCw0LCwsLCwsLCwsN//AABEIAOEA4QMBEQACEQEDEQH/xAAcAAEAAQUBAQAAAAAAAAAAAAAAAQIDBQYHBAj/xABFEAABAwIDBAcEBwUFCQAAAAABAAIDBBEFEiEGMUFRBxMiYXGBkRQyQqEjUmJykrHBFYKTstEzQ3Oi4RYkRFNjs8Lw8f/EABsBAQACAwEBAAAAAAAAAAAAAAADBAECBQYH/8QANREBAAIBAgQDBgYCAQUBAAAAAAECAwQRBRIhMUFRoSJhcYGR4RMUscHR8AYy8SNCUmKyFf/aAAwDAQACEQMRAD8A7igICAgICAgICAgICAgICAgICAgICAgICAgICAgICAgICAgICAgIIc4DU6AbydwCDWsV29wynJaZxK8fDADL5Zh2QfNQW1GOvi6mDg+syxvFNo9/T07+jAy9LdJ8NPUuH2uqaf5iovzlfJfr/jefxvHr/EJi6WqP44Klv3RE7/yCRrK+MMW/xvP4Xr6/wzWH9IWFzEDr+qceE7HRj8RGX5qWupxz4qWXgusx9eTf4Tv6d/RssE7JGh8bmvYdzmODmnwIU0TE9nMtS1J2tG0riy1EBAQEBAQEBAQEBAQEBAQEBAQEBAQYHavaqnw+PNKc8rv7KFpGeQ8/st5k/PcosuauOOq/oOH5dZbavSI7z4R9/c4vtJtbWV7j1ryyG/ZgjJbEBwzfXPefKy5mTNbJ3e10fDsGlj2I6+c9/t8mBUS8ICMiD2YZilRSuz08skLuOR1mu+83c7zW1b2rO8SgzafFnry5KxLpey3Si1xbFiDQwmwFRGOwT/1GfD4jTuCvYtXv0v8AV5rXf4/NYm+nnf8A9Z7/ACn9p+sulRSNe0OaQ5rgC1zSC1wO4gjeFdid3mZiaztPdWjAgICAgICAgICAgICAgICAgICDA7YbSxYdAZHWdK64givrI/v5NGlz/UKLLljHXdf4foL6zJyx0rHefL7+X8OB4niMtTK+edxfI83JO4DgAOAHALk2tNp3l77DhphpGOkbRDyrVKICAgICAg27YTbSSgeIpS59G49pu90BJ1fH3c28fHfYwZ5xztPZx+KcLrq689Ol49fdP7T+zuVPOyRjXxuD2PaHMc03a5pFwQV1IneN4eHtS1LTW0bTC4stRAQEBAQEBAQEBAQEBAQEBB4MbxWKkgfPKeywaAe89x91re8laZLxSvNKxpNLk1OWMWPvPpHjMvn/AGmxuWtqHTSnuY0HsxtG5re4fM3PFci95vPNL6FptLj0uOMWPtHj5z5sStU4sMiCzPVMZ7xseW8reuO1uytm1eHD/vLz/tWL7XopPy91T/8AWwe/6PTT1LJNGG55cfRaWx2r3haxazDl6Vt+y6o1pKAg6R0S7UGN/sEx+jkJNMSfck3uZ4O1I7781d0uXaeSXm+PaDnr+Zp3jv8ADz+X6fB1xdB5EQEBAQEBAQEBAQEBAQEBAQcY6UdoDPUmBh+hpSW6HR8+558vd8nc1y9Vk5r8sdo/V7rgWjjBp/xbR7V//nw+vf6NBVd1xAQemkwPEKvs0VNLNzkADIm93WPIbfuurODDNus9nG4nxKuD/p1n2v0VzdFeO2zeyhxO8Cppi4f59fJXeSYeZnVUmd5lrGL4FWUjstVTzQEmwMkbmsefsu3O8isTGySt627S8cbTf8u5apYZ6inc4WfqeDuJ7nc/FVsuKJ6w7Wi11q+xknp+j0qq7ggqikc1zXNJa5pDmuGha4G4I807dmLRFomJ7S+jtlsXFZSQVA3vZ2wPhkacrx4ZgfKy7GK/PWJfOdbpp0+e2Lynp8PD0ZVSKogICAgICAgICAgICAgIMftBiPstLPUaXiic5oO5z7dgebrDzWmS3LWbLGkwfj56YvOYj5ePo+Y8QxYB5Bu83Je6+uYm537zzXMphm0by9xqeJUxX/DrG8R6e6EQ1kbtzhfkdD81i2K0N8Wvw5PHb4r6iXInfs9uDYa+qqIaaP3pnht9+Ru9zrdzQT5Lelee0VQ6rURgw2yz4R/x6vpHD6KOCKOGIZY4mNawcgBbU8T3rsRERG0PnOTJbJeb27z1ehZaLNXSxzMdHKxksbxZ7JGh7HDkWnQoROziXSP0bNo71dED7KT9NDcuNKSdHNO8x8NdW9492C9dusOppM8X9i3dowswKKXRrCqCTNfuKp5Y2s9Bosk2x7T4LijWxB1voUryYqqnP93IyRvhI0tIHmweqv6O3SYeT/yPFtkpk84mPp/y6WrrzYgICAgICAgICAgICAgIMFtpgUlfRyUscwp3PLDnLOsFmuDrWuLaga8FpekWjaVjTai2DJ+JXv19ejgmPdF+LUlz1PtUY+OlJlP8Owf8io5pMLtNVjt7mmSMLSWuBa5ps5rgQ5p5EHctViJiey5DVPZ7riByOo9CtJpFu8JcefJj/wBZ2dx6GtmKhl8Qq2CPPHlpmEESFriCZSD7oIFhzBJ3WvvhwRWeZW4jxO+fHGGfPfd1ZWXGEBBbnhbIxzHgOY9pa9pFw5rhYgjkQjMTMTvD5d2qw11JWVFKSSIZXBpJ1MZ7UZPflLVSv0nZ6fBb8SkX820bE9HlVWME0p9mp32LHOaXSyt5sZpofrHyBWsYJydZ6Q2txXHpN61jmt6fOf2dFpOjTC2Cz2zTHi58zmk+TMoU8aXHDnZOO6u07xMR8I/ndbr+jHDZB9EZoHcC2TrG+Yfe/kQsW0mOe3Rti4/qqz7W1vlt+mzzbBbLVWHYhM15EtPLTOyTMBDXPbKyzXN+F1i429CbFa4MNsd537bJeJ8Qw6zS1mvS0W7e6Yn6ujK28+ICAgICAgICAgICAgICAgIMXjWztFWjLV08U+lg57B1jR9l47TfIrExEtq3tXtLVcO6JcLgqm1LRK9rNWU8rxJA1+ljqMxA5OJ1WvJG6W2pvNdm/LdAICAgIOU4ns5HWbQVL5Wh0FOymdM0i4llMTerY7mLAE9zbcVXmnNkl141E4dFWI7zM7fDfq6F1ysOQjrkDrkFTZ7IMhDIHAEf+lBWgICAgICAgICAgICAgICAgICAgICAgolkaxrnOIa1oJc4mwa0C5JPKyMxEzO0NB2axBs7airH/FVUr230PVstHGD+6wepUWKeaJt5yu6/HOK9cU/9tY+s9Z9ZZn2lSqKPaUD2hBUKhBlMGmzZxysfz/0QZNAQEBAQEBAQEBAQEBAQEBAQEBAQEFueZkbXPkc1jGglznENa0DeSTuCxMxHWW1a2tMVrG8y410hbf8AteampCRTX+kk1Dqm3ADgzu48dNDQz6jm9mvZ63hnCYwbZc3W3hHhH39IXdgq69KWX1jkeD4O7QPzPop9LO9NvJyuPY5rqef/AMoj06Nk9pVlxT2lBIqEFYqEGf2YuRI7h2QPHUn8wgzqAgICAgICAgICAgICAgICAgICAgxO0W0NNQR9ZUPtcHJG2xllI4Nb6a7hdR5MlaRvK1pNHl1V+XHHxnwj4/3dxDa/bSpxFxa49VTA9iBp0PJzz8R+Q4Bc/Lmtkn3PYaLh+LSR7PW3n/HlHr5taUK+y2zeKezzXd/ZyANf3a9l3lr5EqfBk5Lde0ubxTR/mcPs/wC1esfvH98W+e08ium8RPR6MPq4cxE2Y3tlyuy+KDLyYW2RuamkufqSG3o4D80FwYDLlv1jQ7kWm3qCg2fBqdscLWAgkavPN53/ANPJB7kBAQEBAQEBAQEBAQEBAQEBAQEGsba7Xx4ewNaBLVSD6KK+jRuzycm7+82sOJEGbNGOPe6nDeGX1lt56UjvP7R7/wBHCsZxWaqldLM8yPdvcePIAfC0cAFzrWm07y9jjxY8NIx442iP7u8Cw3FgFkZnBMVma5kIa6YOIaxjAXS3O4MHHwVjDntX2e8ONxLhuLLE5Ynlt4z4T8f5/Vt1Zh08bi2RhY4WuCRpcX3g2Pkui8g9GGV0sYOt8tuOpHFBsuGY4H2BKDZsLaCXvudQ0W+Eb9fH+iDIoCAgICAgICAgICAgICAgICAgxO0+NsoaaSofqRpGy9utlPut/U9wKjy5IpXmWtFpbarNGOPnPlHjP98Xz3jGIyTySSyuL5ZXEvcfyHIAWAHJcqZm07y9/XHTDjjHSNohjUaiAgyOA4HU10ohpmZ3aZnHSOJv1nu4D5ngCt6Y7XnaFbU6vHp682Sfl4y7lsZsTT4c3MPpqpws+dw3Di2MfC35njwA6OPDWnxeQ1vEMmqnr0r5JrnMkkc42N9B4AWClUGNqMChk1acjjy3HyQRhuAmF93NBb9YEkX7wdyDYpZjCGvbuBAcOBaUGWhlD2hzdQUFaAgICAgICAgICAgICAgICAg450v4wZKplK09inYHPHOWQX18GZfxFc/V33ty+T1/ANPyYZyz3tPpH3/RzmZ1yq0Ozeeq2stS6DN7JbNzYjUCGPssaA6aUi7YWX+bjwHHXgCRJixTedlLW6yulx80957R/fB9AYDglPQwtgpmZWDVzjrJK7i57uJ/+Cw0XSrWKxtDxmfPkz358k7y98wJa62/KbeNlshc6diFjvQXI8S70HoZjLhuKCv9tXBDzcEWQZPA8Qy6HVp393eg2UFBKAgICAgICAgICAgICAgIBQfNGOV/tFTUT3v1s0jm/cLjkHk2w8lx7zzWmX0TTY/wsNMflER8/H1YklGZlCG5dGH0D0X4Q2mw6E2+kqR18h4nOOwPAMy6c7810sFeWkPF8Uzzl1NvKOn0+7bVM54g57jWEsE8osdX3FiR73at80GOfgjt4Jb4k39EFDMKdfVzvVBmKGiiY0gtzZhZxdqSOXcgyUVVCwWDWi3IBBsOFSF0TXHjmt4ZjZB60BAQEBAQEBAQEBAQEBAQY/aKp6mjqpRvjp5nDxbGSPmtbztWZT6anPmpXzmI9XzMTYa6WHkuQ+g2tEdZWgVlFExPYRlVDEXuaxvvPc1rfFxsPzWYjedmtrRWJtPg+qKeIMY1jdGsa1re4AWC68Pn0zvO8riMCDUsWnAme/gTa/gAP0+aDxmVBadI0IIdU30ZqePIeJQZjCtnoZWMlkdI4m92BwbHcOI4C/Dmg2VjA0BrQAAAABoABuAQVICAgICAgICAgICAgICAgxu0mGuqqSenY8RumjLA9zS4NvvuARwutb15qzCbT5vwctcm2+07uIYv0O4vclklLUNHutbI+J34XNsPVRVwxXsvZeI2zT7f2atXbA4zT6voqjT/AJIbUf8AaLkmksV1FfCWGkbVRvEb2yskcQGxvjcHuJNgA0i5N1pOOs+C3TW5Yjpd03YDo7xOSaCpq2tpIY5YpMkrT7TKGODsvVg9i9iO1YjkVmunjfdpl4veaTTvvEw7srLiCC1UuIY8jeGOI8QNEGnPaHjXigx0uGuvpI8DlcIKBhw+NzneJt+SCt8obZrbAcgg3XZ0/wC7Rnnn/nKDJICAgICAgICAgICAgICAgICC3UVDI2l8jmsY0Xc97g1rRzJOgWJmI6y2rS155axvMtMxDpTwuJ2VpmqLEgugiBYLd7y2/ldQTqaR73Ux8F1N43navxn+Il7cE2/wyse2NkvVyk9hk7ercSdLNd7pOu4G62pnpZDn4ZqMMc0xvHnHX7+jalM54gIBQafJHkc9g3Nc4DwBICCw9yDxVc2UEncBqgxEL3PdfhwQdRwqLJBE3lG2/iRc/NB6kBAQEBAQEBAQEBAQEBAQEGqbc7ZMw9oYwNkqpG3Yx3uRt3Z321tcGw42O5V8+eMfSO7rcL4XbWTzWnakePn7o/vRxTaPaGqrHXqJXSWNw33Y2dzWDQeO/vVGb2v1tL1VNPh00cmGu3nPjPxnv+zCrDKEY3dr6Itq31Ub6OocXzQNDonuN3SQ3tZx4lpIF+ThyV7T5JtHLLzHF9HXFaMtI6T3+P3dGVlxhAQalXn6WT77vzQeKQoMNi0m5vM6+AQKOPcBxQdSaLADkglAQEBAQEBAQEBAQEBAQEBB83bZ4m6evq3uP9/IxvcyNxYwejR81y8m9rzL3WimuLTUrHlE/OessC4rTZPvv1QghZYbj0SveMWgDdzmTiT7nVOP8waptPvzw5vFtvytt/d+v8bvoBdB5EQEGoVx+ll/xH/zFB4ZigwNS7NKeQsEGTwtl5Ixzewf5gg6QgICAgICAgICCm6BdAugXQLoF0C6BdB859IeGOpMRqWuBDZZHTxE7nMlcXaeDi5v7qpXptaXp9JqefBX3Rt9GuRvDrgbxrbiR3KK9PFewZ4n2ZFGtiMOu9DOzb4w+vmaW9azJTNcLExkguktyNmgdwJ3EK5p8e3tS83xjVxeYw1nt3+Pk6jmVpxDMgh8gAJO4C5QafVvu97vrOcfC5ug8E8gQYeMdo95QZvAmXnhA+u0/h1P5IN+ugXQLoF0C6BdBKBdAugt5kEZkEZ0DOgZ0EZ0EdYgjrEGv7Y7MU2Jw9VNdkjLmGdgBkhcd/3mmwu3jYbiARrasW7psOa2Kd4cYxXoqxeJ/wBC2OqbfsvimZGbcCWyFpB8L+Kj/DldjWVn3PfgnRZistjVSQUjOOYiom/Cw5T+Jafl4lLHFslI2jr8XQsC6OcOpi18gfVytNwZyOrB7om6H97Mt64KVV83E9RljbfaPd/d26dapnPOuQOtQeDGaqzA0b3HXwH+tkGqVk5QMLpHSNnld7kUUlvtSZDYeW/0QYmMaoNl2XZ9MD9Vjj+n6oNvzoGZBIcgkOQTmQLoJugXQLoLN0EEoKS5BSXIKS9BS6RBbMyC26oQeeSutz9EHnfituDvRBb/AGwOTvRBUMUvwd6ILra8ngfRBcbVFBdbOUGPxJxcb8AEGAla57srRckgDzPFBss7GQ0rox9RzRze5w1P5lBqMcJvuQbFgcgie5z9OwQNLkm45IM5DiDXcx42Qetr0FQcgnMgnMgnMgkOQTdAzIKbIIsgpIQQWoKSxBTkQQY0FBiCCkwjkgpMA5D0QUGAcggpMQ5IIyBBSbILM7xlIBDTwJ3IPEMTjb2X2DvEEHwKC43FmAWblHhYIMdjFdnYC0Fzmn3W6kg79PRBiI6943xS/wANx/RB6Bi/OOX+E/8AogvxYxwDJSf8N/8ARBs+H1B6tt99te65vZB7BKgqEiCsPQVByCQ5BVmQTdBcIQRZAsgjKgjKgZUEFqCksQRkQQY0EGNBT1SCDCgo9mQWpKFrt4ug8FRs1TP96MeIJafkg8/+x9Nw60eErv1QXqbZiCM3bnJ5ueXIPa3CmBBcbQBBcbRhBUKZBWIEEiFBPVoKhGgkMQTkQTlQXrIFkCyCLIFkCyBZBGVAyoGVALUEZUDIgZUEZUDIgZEE5EDKgZUE5UDKgnKgZUDKgZUDKgnKgZUFSAgIFkEIJsgiyBZAsgWQLIFkCyBZAsgWQLIFkCyBZBNkCyBZAQLICAgWQLIJQEBBCAgICAgICAgICAgFAQEBAQEBAQSgICAgICA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1028" name="Picture 4" descr="http://www.mynamesnotmommy.com/wp-content/uploads/2013/05/question-mar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404664"/>
            <a:ext cx="5904655" cy="60906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\\earth\user\Shared\College Information\Communications and Marketing\College Logos\ACC General\ACC H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8587" y="0"/>
            <a:ext cx="266541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77815" y="838455"/>
            <a:ext cx="8352928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CA" sz="2800" b="1" dirty="0">
                <a:solidFill>
                  <a:srgbClr val="C00000"/>
                </a:solidFill>
                <a:cs typeface="Arial" charset="0"/>
              </a:rPr>
              <a:t>Learning </a:t>
            </a:r>
            <a:r>
              <a:rPr lang="en-CA" sz="2800" b="1" dirty="0" smtClean="0">
                <a:solidFill>
                  <a:srgbClr val="C00000"/>
                </a:solidFill>
                <a:cs typeface="Arial" charset="0"/>
              </a:rPr>
              <a:t>Outcome 1:</a:t>
            </a:r>
            <a:endParaRPr lang="en-US" sz="2800" b="1" dirty="0">
              <a:solidFill>
                <a:srgbClr val="C00000"/>
              </a:solidFill>
              <a:cs typeface="Arial" charset="0"/>
            </a:endParaRPr>
          </a:p>
          <a:p>
            <a:pPr lvl="0"/>
            <a:endParaRPr lang="en-US" sz="2800" dirty="0" smtClean="0"/>
          </a:p>
          <a:p>
            <a:pPr lvl="0"/>
            <a:r>
              <a:rPr lang="en-US" sz="2800" dirty="0" smtClean="0"/>
              <a:t>Demonstrate </a:t>
            </a:r>
            <a:r>
              <a:rPr lang="en-US" sz="2800" dirty="0"/>
              <a:t>the biological theory of plant propagation and develop the concept of propagating plants in various environmental conditions</a:t>
            </a:r>
            <a:r>
              <a:rPr lang="en-US" sz="2800" dirty="0" smtClean="0"/>
              <a:t>.</a:t>
            </a:r>
          </a:p>
          <a:p>
            <a:pPr marL="457200" lvl="0" indent="-457200">
              <a:buFont typeface="Wingdings" pitchFamily="2" charset="2"/>
              <a:buChar char="ü"/>
            </a:pPr>
            <a:endParaRPr lang="en-US" sz="2800" dirty="0"/>
          </a:p>
          <a:p>
            <a:pPr marL="457200" lvl="0" indent="-457200">
              <a:buFont typeface="Wingdings" pitchFamily="2" charset="2"/>
              <a:buChar char="ü"/>
            </a:pPr>
            <a:endParaRPr lang="en-US" sz="2800" dirty="0" smtClean="0"/>
          </a:p>
          <a:p>
            <a:pPr marL="457200" lvl="0" indent="-457200">
              <a:buFont typeface="Wingdings" pitchFamily="2" charset="2"/>
              <a:buChar char="ü"/>
            </a:pPr>
            <a:endParaRPr lang="en-US" sz="2800" dirty="0"/>
          </a:p>
          <a:p>
            <a:pPr marL="457200" lvl="0" indent="-457200">
              <a:buFont typeface="Wingdings" panose="05000000000000000000" pitchFamily="2" charset="2"/>
              <a:buChar char="§"/>
            </a:pPr>
            <a:r>
              <a:rPr lang="en-US" sz="2800" dirty="0" smtClean="0"/>
              <a:t>Learner-centered Approaches: </a:t>
            </a:r>
            <a:endParaRPr lang="en-US" sz="2800" dirty="0" smtClean="0"/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800" dirty="0" smtClean="0"/>
              <a:t>Discussion board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800" dirty="0" smtClean="0"/>
              <a:t>Journal/Blogs</a:t>
            </a:r>
            <a:endParaRPr lang="en-US" sz="2800" dirty="0" smtClean="0"/>
          </a:p>
          <a:p>
            <a:pPr marL="914400" lvl="1" indent="-457200">
              <a:buFont typeface="Wingdings" panose="05000000000000000000" pitchFamily="2" charset="2"/>
              <a:buChar char="§"/>
            </a:pPr>
            <a:endParaRPr lang="en-US" sz="2800" dirty="0" smtClean="0"/>
          </a:p>
          <a:p>
            <a:pPr marL="457200" lvl="0" indent="-457200">
              <a:buFont typeface="Wingdings" pitchFamily="2" charset="2"/>
              <a:buChar char="ü"/>
            </a:pP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xmlns="" val="1022428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\\earth\user\Shared\College Information\Communications and Marketing\College Logos\ACC General\ACC H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8587" y="0"/>
            <a:ext cx="266541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77815" y="1052736"/>
            <a:ext cx="8352928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CA" sz="2800" b="1" dirty="0">
                <a:solidFill>
                  <a:srgbClr val="C00000"/>
                </a:solidFill>
                <a:cs typeface="Arial" charset="0"/>
              </a:rPr>
              <a:t>Learning </a:t>
            </a:r>
            <a:r>
              <a:rPr lang="en-CA" sz="2800" b="1" dirty="0" smtClean="0">
                <a:solidFill>
                  <a:srgbClr val="C00000"/>
                </a:solidFill>
                <a:cs typeface="Arial" charset="0"/>
              </a:rPr>
              <a:t>Outcome 1:</a:t>
            </a:r>
            <a:endParaRPr lang="en-US" sz="2800" b="1" dirty="0">
              <a:solidFill>
                <a:srgbClr val="C00000"/>
              </a:solidFill>
              <a:cs typeface="Arial" charset="0"/>
            </a:endParaRPr>
          </a:p>
          <a:p>
            <a:pPr lvl="0"/>
            <a:endParaRPr lang="en-US" sz="2800" dirty="0" smtClean="0"/>
          </a:p>
          <a:p>
            <a:pPr lvl="0"/>
            <a:r>
              <a:rPr lang="en-US" sz="2800" dirty="0" smtClean="0"/>
              <a:t>Previous Knowledge:</a:t>
            </a:r>
          </a:p>
          <a:p>
            <a:pPr marL="457200" lvl="0" indent="-457200">
              <a:buFont typeface="Wingdings" pitchFamily="2" charset="2"/>
              <a:buChar char="§"/>
            </a:pPr>
            <a:r>
              <a:rPr lang="en-US" sz="2800" dirty="0" smtClean="0"/>
              <a:t>Discussion 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800" dirty="0" smtClean="0"/>
              <a:t>All students will participate in class writing the key words and/or terms related to plant biology and plant life and growth from their previous knowledge</a:t>
            </a:r>
          </a:p>
          <a:p>
            <a:pPr marL="457200" lvl="0" indent="-457200">
              <a:buFont typeface="Wingdings" pitchFamily="2" charset="2"/>
              <a:buChar char="§"/>
            </a:pPr>
            <a:r>
              <a:rPr lang="en-US" sz="2800" dirty="0" smtClean="0"/>
              <a:t>Discussion and questions follow the class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endParaRPr lang="en-US" sz="2800" dirty="0" smtClean="0"/>
          </a:p>
          <a:p>
            <a:pPr marL="457200" lvl="0" indent="-457200">
              <a:buFont typeface="Wingdings" pitchFamily="2" charset="2"/>
              <a:buChar char="ü"/>
            </a:pP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xmlns="" val="1022428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\\earth\user\Shared\College Information\Communications and Marketing\College Logos\ACC General\ACC H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8587" y="0"/>
            <a:ext cx="266541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77815" y="406409"/>
            <a:ext cx="8352928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CA" sz="2800" b="1" dirty="0">
                <a:solidFill>
                  <a:srgbClr val="C00000"/>
                </a:solidFill>
                <a:cs typeface="Arial" charset="0"/>
              </a:rPr>
              <a:t>Learning </a:t>
            </a:r>
            <a:r>
              <a:rPr lang="en-CA" sz="2800" b="1" dirty="0" smtClean="0">
                <a:solidFill>
                  <a:srgbClr val="C00000"/>
                </a:solidFill>
                <a:cs typeface="Arial" charset="0"/>
              </a:rPr>
              <a:t>Outcome 1:</a:t>
            </a:r>
            <a:endParaRPr lang="en-US" sz="2800" b="1" dirty="0">
              <a:solidFill>
                <a:srgbClr val="C00000"/>
              </a:solidFill>
              <a:cs typeface="Arial" charset="0"/>
            </a:endParaRPr>
          </a:p>
          <a:p>
            <a:pPr lvl="0"/>
            <a:endParaRPr lang="en-US" sz="2800" dirty="0" smtClean="0"/>
          </a:p>
          <a:p>
            <a:pPr lvl="0"/>
            <a:r>
              <a:rPr lang="en-US" sz="2800" dirty="0" smtClean="0"/>
              <a:t>Learner-centered Approaches</a:t>
            </a:r>
            <a:r>
              <a:rPr lang="en-US" sz="2800" dirty="0" smtClean="0"/>
              <a:t>:</a:t>
            </a:r>
          </a:p>
          <a:p>
            <a:pPr marL="457200" lvl="0" indent="-457200">
              <a:buFont typeface="Wingdings" pitchFamily="2" charset="2"/>
              <a:buChar char="§"/>
            </a:pPr>
            <a:r>
              <a:rPr lang="en-US" sz="2800" dirty="0" smtClean="0"/>
              <a:t>Discussion Board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800" dirty="0" smtClean="0"/>
              <a:t>Create discussion board on web using software like “Blackboard’ and create ending questions on the discussion board from previous class discussion notes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800" dirty="0" smtClean="0"/>
              <a:t>This will encourage thinking skills, and gain learning from others knowledge to built concept</a:t>
            </a:r>
          </a:p>
          <a:p>
            <a:pPr marL="914400" lvl="1" indent="-457200"/>
            <a:r>
              <a:rPr lang="en-US" sz="2800" dirty="0" smtClean="0"/>
              <a:t>	on plant biology and life cycle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800" dirty="0" smtClean="0"/>
              <a:t>Students evaluation associated with posting on the discussion board to motivate student participation</a:t>
            </a: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xmlns="" val="1022428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\\earth\user\Shared\College Information\Communications and Marketing\College Logos\ACC General\ACC H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8587" y="0"/>
            <a:ext cx="266541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95536" y="616614"/>
            <a:ext cx="8352928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CA" sz="2800" b="1" dirty="0">
                <a:solidFill>
                  <a:srgbClr val="C00000"/>
                </a:solidFill>
                <a:cs typeface="Arial" charset="0"/>
              </a:rPr>
              <a:t>Learning </a:t>
            </a:r>
            <a:r>
              <a:rPr lang="en-CA" sz="2800" b="1" dirty="0" smtClean="0">
                <a:solidFill>
                  <a:srgbClr val="C00000"/>
                </a:solidFill>
                <a:cs typeface="Arial" charset="0"/>
              </a:rPr>
              <a:t>Outcome 1:</a:t>
            </a:r>
            <a:endParaRPr lang="en-US" sz="2800" b="1" dirty="0">
              <a:solidFill>
                <a:srgbClr val="C00000"/>
              </a:solidFill>
              <a:cs typeface="Arial" charset="0"/>
            </a:endParaRPr>
          </a:p>
          <a:p>
            <a:pPr lvl="0"/>
            <a:endParaRPr lang="en-US" sz="2800" dirty="0" smtClean="0"/>
          </a:p>
          <a:p>
            <a:pPr lvl="0"/>
            <a:r>
              <a:rPr lang="en-US" sz="2800" dirty="0" smtClean="0"/>
              <a:t>Learner-centered Approaches</a:t>
            </a:r>
            <a:r>
              <a:rPr lang="en-US" sz="2800" dirty="0" smtClean="0"/>
              <a:t>:</a:t>
            </a:r>
          </a:p>
          <a:p>
            <a:pPr marL="457200" lvl="0" indent="-457200">
              <a:buFont typeface="Wingdings" pitchFamily="2" charset="2"/>
              <a:buChar char="§"/>
            </a:pPr>
            <a:r>
              <a:rPr lang="en-US" sz="2800" dirty="0" smtClean="0"/>
              <a:t>Journal/Blogs</a:t>
            </a:r>
          </a:p>
          <a:p>
            <a:pPr marL="1371600" lvl="2" indent="-457200">
              <a:buFont typeface="Arial" pitchFamily="34" charset="0"/>
              <a:buChar char="•"/>
            </a:pPr>
            <a:r>
              <a:rPr lang="en-US" sz="2800" dirty="0" smtClean="0"/>
              <a:t>Students will create a shared journal and blog, using Google Drive. </a:t>
            </a:r>
          </a:p>
          <a:p>
            <a:pPr marL="1371600" lvl="2" indent="-457200">
              <a:buFont typeface="Arial" pitchFamily="34" charset="0"/>
              <a:buChar char="•"/>
            </a:pPr>
            <a:r>
              <a:rPr lang="en-US" sz="2800" dirty="0" smtClean="0"/>
              <a:t>This will help students interact more with other students and learn faster through the shared documents</a:t>
            </a:r>
          </a:p>
          <a:p>
            <a:pPr marL="1371600" lvl="2" indent="-457200">
              <a:buFont typeface="Arial" pitchFamily="34" charset="0"/>
              <a:buChar char="•"/>
            </a:pPr>
            <a:r>
              <a:rPr lang="en-US" sz="2800" dirty="0" smtClean="0"/>
              <a:t>Instructors evaluation can happen faster and provide students feedback promptly using these learning processes</a:t>
            </a:r>
          </a:p>
          <a:p>
            <a:pPr marL="1371600" lvl="2" indent="-457200">
              <a:buFont typeface="Arial" pitchFamily="34" charset="0"/>
              <a:buChar char="•"/>
            </a:pPr>
            <a:endParaRPr lang="en-US" sz="2800" dirty="0" smtClean="0"/>
          </a:p>
          <a:p>
            <a:pPr marL="457200" lvl="0" indent="-457200">
              <a:buFont typeface="Wingdings" pitchFamily="2" charset="2"/>
              <a:buChar char="ü"/>
            </a:pP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xmlns="" val="1022428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\\earth\user\Shared\College Information\Communications and Marketing\College Logos\ACC General\ACC H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8587" y="0"/>
            <a:ext cx="266541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77815" y="1196752"/>
            <a:ext cx="835292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CA" sz="2800" b="1" dirty="0">
                <a:solidFill>
                  <a:srgbClr val="C00000"/>
                </a:solidFill>
                <a:cs typeface="Arial" charset="0"/>
              </a:rPr>
              <a:t>Learning </a:t>
            </a:r>
            <a:r>
              <a:rPr lang="en-CA" sz="2800" b="1" dirty="0" smtClean="0">
                <a:solidFill>
                  <a:srgbClr val="C00000"/>
                </a:solidFill>
                <a:cs typeface="Arial" charset="0"/>
              </a:rPr>
              <a:t>Outcome 2:</a:t>
            </a:r>
            <a:endParaRPr lang="en-US" sz="2800" b="1" dirty="0">
              <a:solidFill>
                <a:srgbClr val="C00000"/>
              </a:solidFill>
              <a:cs typeface="Arial" charset="0"/>
            </a:endParaRPr>
          </a:p>
          <a:p>
            <a:pPr lvl="0"/>
            <a:endParaRPr lang="en-US" sz="2800" dirty="0" smtClean="0"/>
          </a:p>
          <a:p>
            <a:r>
              <a:rPr lang="en-US" sz="2800" dirty="0" smtClean="0"/>
              <a:t>Practice different methods of vegetative propagation in horticultural crops.</a:t>
            </a:r>
          </a:p>
          <a:p>
            <a:pPr marL="457200" lvl="0" indent="-457200">
              <a:buFont typeface="Wingdings" pitchFamily="2" charset="2"/>
              <a:buChar char="ü"/>
            </a:pPr>
            <a:endParaRPr lang="en-US" sz="2800" dirty="0" smtClean="0"/>
          </a:p>
          <a:p>
            <a:pPr marL="457200" lvl="0" indent="-457200">
              <a:buFont typeface="Wingdings" pitchFamily="2" charset="2"/>
              <a:buChar char="ü"/>
            </a:pPr>
            <a:endParaRPr lang="en-US" sz="2800" dirty="0"/>
          </a:p>
          <a:p>
            <a:pPr marL="457200" lvl="0" indent="-457200">
              <a:buFont typeface="Wingdings" panose="05000000000000000000" pitchFamily="2" charset="2"/>
              <a:buChar char="§"/>
            </a:pPr>
            <a:r>
              <a:rPr lang="en-US" sz="2800" dirty="0" smtClean="0"/>
              <a:t>Learner-Centered </a:t>
            </a:r>
            <a:r>
              <a:rPr lang="en-US" sz="2800" dirty="0" smtClean="0"/>
              <a:t>Approach: </a:t>
            </a:r>
            <a:endParaRPr lang="en-US" sz="2800" dirty="0" smtClean="0"/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800" dirty="0" smtClean="0"/>
              <a:t>Flipped Classroom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endParaRPr lang="en-US" sz="2800" dirty="0" smtClean="0"/>
          </a:p>
          <a:p>
            <a:pPr marL="457200" lvl="0" indent="-457200">
              <a:buFont typeface="Wingdings" pitchFamily="2" charset="2"/>
              <a:buChar char="ü"/>
            </a:pP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xmlns="" val="101792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\\earth\user\Shared\College Information\Communications and Marketing\College Logos\ACC General\ACC H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8587" y="0"/>
            <a:ext cx="266541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95536" y="1124744"/>
            <a:ext cx="835292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CA" sz="2800" b="1" dirty="0">
                <a:solidFill>
                  <a:srgbClr val="C00000"/>
                </a:solidFill>
                <a:cs typeface="Arial" charset="0"/>
              </a:rPr>
              <a:t>Learning </a:t>
            </a:r>
            <a:r>
              <a:rPr lang="en-CA" sz="2800" b="1" dirty="0" smtClean="0">
                <a:solidFill>
                  <a:srgbClr val="C00000"/>
                </a:solidFill>
                <a:cs typeface="Arial" charset="0"/>
              </a:rPr>
              <a:t>Outcome 2:</a:t>
            </a:r>
            <a:endParaRPr lang="en-US" sz="2800" b="1" dirty="0">
              <a:solidFill>
                <a:srgbClr val="C00000"/>
              </a:solidFill>
              <a:cs typeface="Arial" charset="0"/>
            </a:endParaRPr>
          </a:p>
          <a:p>
            <a:pPr lvl="0"/>
            <a:endParaRPr lang="en-US" sz="2800" dirty="0" smtClean="0"/>
          </a:p>
          <a:p>
            <a:pPr lvl="0"/>
            <a:r>
              <a:rPr lang="en-US" sz="2800" dirty="0" smtClean="0"/>
              <a:t>Currently</a:t>
            </a:r>
            <a:r>
              <a:rPr lang="en-US" sz="2800" dirty="0" smtClean="0"/>
              <a:t>: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800" dirty="0" smtClean="0"/>
              <a:t>Instructor facilitate discussion on previous based learning and concept built</a:t>
            </a:r>
          </a:p>
          <a:p>
            <a:pPr marL="457200" lvl="0" indent="-457200">
              <a:buFont typeface="Wingdings" pitchFamily="2" charset="2"/>
              <a:buChar char="ü"/>
            </a:pP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xmlns="" val="1022428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\\earth\user\Shared\College Information\Communications and Marketing\College Logos\ACC General\ACC H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8587" y="0"/>
            <a:ext cx="266541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95536" y="616617"/>
            <a:ext cx="8352928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CA" sz="2800" b="1" dirty="0">
                <a:solidFill>
                  <a:srgbClr val="C00000"/>
                </a:solidFill>
                <a:cs typeface="Arial" charset="0"/>
              </a:rPr>
              <a:t>Learning </a:t>
            </a:r>
            <a:r>
              <a:rPr lang="en-CA" sz="2800" b="1" dirty="0" smtClean="0">
                <a:solidFill>
                  <a:srgbClr val="C00000"/>
                </a:solidFill>
                <a:cs typeface="Arial" charset="0"/>
              </a:rPr>
              <a:t>Outcome 2:</a:t>
            </a:r>
            <a:endParaRPr lang="en-US" sz="2800" b="1" dirty="0">
              <a:solidFill>
                <a:srgbClr val="C00000"/>
              </a:solidFill>
              <a:cs typeface="Arial" charset="0"/>
            </a:endParaRPr>
          </a:p>
          <a:p>
            <a:pPr lvl="0"/>
            <a:endParaRPr lang="en-US" sz="2800" dirty="0" smtClean="0"/>
          </a:p>
          <a:p>
            <a:pPr lvl="0"/>
            <a:r>
              <a:rPr lang="en-US" sz="2800" dirty="0" smtClean="0"/>
              <a:t>Learner-Centered Approach</a:t>
            </a:r>
            <a:r>
              <a:rPr lang="en-US" sz="2800" dirty="0" smtClean="0"/>
              <a:t>:</a:t>
            </a:r>
          </a:p>
          <a:p>
            <a:pPr marL="457200" lvl="0" indent="-457200">
              <a:buFont typeface="Wingdings" pitchFamily="2" charset="2"/>
              <a:buChar char="§"/>
            </a:pPr>
            <a:r>
              <a:rPr lang="en-US" sz="2800" dirty="0" smtClean="0"/>
              <a:t>Flipped Classroom</a:t>
            </a:r>
          </a:p>
          <a:p>
            <a:pPr marL="1371600" lvl="2" indent="-457200">
              <a:buFont typeface="Arial" pitchFamily="34" charset="0"/>
              <a:buChar char="•"/>
            </a:pPr>
            <a:r>
              <a:rPr lang="en-US" sz="2800" dirty="0" smtClean="0"/>
              <a:t>Discussion and provide access to videos on plant propagation during class</a:t>
            </a:r>
          </a:p>
          <a:p>
            <a:pPr marL="1371600" lvl="2" indent="-457200">
              <a:buFont typeface="Arial" pitchFamily="34" charset="0"/>
              <a:buChar char="•"/>
            </a:pPr>
            <a:r>
              <a:rPr lang="en-US" sz="2800" dirty="0" smtClean="0"/>
              <a:t>Students independently learn and perform plant propagation techniques in class lab</a:t>
            </a:r>
          </a:p>
          <a:p>
            <a:pPr marL="1371600" lvl="2" indent="-457200">
              <a:buFont typeface="Arial" pitchFamily="34" charset="0"/>
              <a:buChar char="•"/>
            </a:pPr>
            <a:r>
              <a:rPr lang="en-US" sz="2800" dirty="0" smtClean="0"/>
              <a:t>This will help students learn through visual learning process and practice techniques in lab: more instructor facilitation than lecturing</a:t>
            </a:r>
          </a:p>
          <a:p>
            <a:pPr marL="1371600" lvl="2" indent="-457200">
              <a:buFont typeface="Arial" pitchFamily="34" charset="0"/>
              <a:buChar char="•"/>
            </a:pPr>
            <a:r>
              <a:rPr lang="en-US" sz="2800" dirty="0" smtClean="0"/>
              <a:t>Students evaluation associated with </a:t>
            </a:r>
            <a:r>
              <a:rPr lang="en-US" sz="2800" dirty="0" smtClean="0"/>
              <a:t>steps and procedures and performing successful plant propagation in class lab</a:t>
            </a: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xmlns="" val="1022428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\\earth\user\Shared\College Information\Communications and Marketing\College Logos\ACC General\ACC H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8587" y="0"/>
            <a:ext cx="266541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77815" y="1196752"/>
            <a:ext cx="835292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CA" sz="2800" b="1" dirty="0">
                <a:solidFill>
                  <a:srgbClr val="C00000"/>
                </a:solidFill>
                <a:cs typeface="Arial" charset="0"/>
              </a:rPr>
              <a:t>Learning </a:t>
            </a:r>
            <a:r>
              <a:rPr lang="en-CA" sz="2800" b="1" dirty="0" smtClean="0">
                <a:solidFill>
                  <a:srgbClr val="C00000"/>
                </a:solidFill>
                <a:cs typeface="Arial" charset="0"/>
              </a:rPr>
              <a:t>Outcome 3:</a:t>
            </a:r>
            <a:endParaRPr lang="en-US" sz="2800" b="1" dirty="0">
              <a:solidFill>
                <a:srgbClr val="C00000"/>
              </a:solidFill>
              <a:cs typeface="Arial" charset="0"/>
            </a:endParaRPr>
          </a:p>
          <a:p>
            <a:pPr lvl="0"/>
            <a:endParaRPr lang="en-US" sz="2800" dirty="0" smtClean="0"/>
          </a:p>
          <a:p>
            <a:r>
              <a:rPr lang="en-US" sz="2800" dirty="0" smtClean="0"/>
              <a:t>Examine and evaluate plant growth development under differential stress/environmental conditions.</a:t>
            </a:r>
          </a:p>
          <a:p>
            <a:pPr marL="457200" lvl="0" indent="-457200">
              <a:buFont typeface="Wingdings" pitchFamily="2" charset="2"/>
              <a:buChar char="ü"/>
            </a:pPr>
            <a:endParaRPr lang="en-US" sz="2800" dirty="0" smtClean="0"/>
          </a:p>
          <a:p>
            <a:pPr marL="457200" lvl="0" indent="-457200">
              <a:buFont typeface="Wingdings" pitchFamily="2" charset="2"/>
              <a:buChar char="ü"/>
            </a:pPr>
            <a:endParaRPr lang="en-US" sz="2800" dirty="0"/>
          </a:p>
          <a:p>
            <a:pPr marL="457200" lvl="0" indent="-457200">
              <a:buFont typeface="Wingdings" panose="05000000000000000000" pitchFamily="2" charset="2"/>
              <a:buChar char="§"/>
            </a:pPr>
            <a:r>
              <a:rPr lang="en-US" sz="2800" dirty="0" smtClean="0"/>
              <a:t>Learner-Centered </a:t>
            </a:r>
            <a:r>
              <a:rPr lang="en-US" sz="2800" dirty="0" smtClean="0"/>
              <a:t>Approach: </a:t>
            </a:r>
            <a:endParaRPr lang="en-US" sz="2800" dirty="0" smtClean="0"/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800" dirty="0" smtClean="0"/>
              <a:t>Problem-Based Learning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endParaRPr lang="en-US" sz="2800" dirty="0" smtClean="0"/>
          </a:p>
          <a:p>
            <a:pPr marL="457200" lvl="0" indent="-457200">
              <a:buFont typeface="Wingdings" pitchFamily="2" charset="2"/>
              <a:buChar char="ü"/>
            </a:pP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xmlns="" val="298615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407</Words>
  <Application>Microsoft Office PowerPoint</Application>
  <PresentationFormat>On-screen Show (4:3)</PresentationFormat>
  <Paragraphs>79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Assiniboine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Sajjad Rao</dc:creator>
  <cp:lastModifiedBy>Owner</cp:lastModifiedBy>
  <cp:revision>23</cp:revision>
  <dcterms:created xsi:type="dcterms:W3CDTF">2014-05-04T14:19:11Z</dcterms:created>
  <dcterms:modified xsi:type="dcterms:W3CDTF">2014-05-05T17:27:58Z</dcterms:modified>
</cp:coreProperties>
</file>