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97" r:id="rId6"/>
    <p:sldId id="295" r:id="rId7"/>
    <p:sldId id="296" r:id="rId8"/>
    <p:sldId id="298" r:id="rId9"/>
    <p:sldId id="301" r:id="rId10"/>
    <p:sldId id="300" r:id="rId11"/>
    <p:sldId id="299" r:id="rId12"/>
    <p:sldId id="268"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29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354C93-BA64-4FAF-87B8-DC26848B0459}" type="datetimeFigureOut">
              <a:rPr lang="en-CA" smtClean="0"/>
              <a:pPr/>
              <a:t>21/04/2014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63F5749-4403-4D75-96F5-B6CEE74E5731}"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354C93-BA64-4FAF-87B8-DC26848B0459}" type="datetimeFigureOut">
              <a:rPr lang="en-CA" smtClean="0"/>
              <a:pPr/>
              <a:t>21/04/2014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3F5749-4403-4D75-96F5-B6CEE74E5731}"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a/search?q=MS+Access&amp;source=lnms&amp;tbm=isch&amp;sa=X&amp;ei=FmNVU6SjIoGs2wX_wIHIDQ&amp;ved=0CAYQ_AUoAQ&amp;biw=1366&amp;bih=638"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Vf5y4MiFbvw" TargetMode="External"/><Relationship Id="rId2" Type="http://schemas.openxmlformats.org/officeDocument/2006/relationships/hyperlink" Target="http://www.599cd.com/theater/theater-frame.asp?PLAY=AC13B1"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s://encrypted-tbn3.gstatic.com/images?q=tbn:ANd9GcQ0Gse-fA7xz790vMdgQn53E2mfY95sJH5enxU4UiRRDQCBRS_2"/>
          <p:cNvPicPr>
            <a:picLocks noChangeAspect="1" noChangeArrowheads="1"/>
          </p:cNvPicPr>
          <p:nvPr/>
        </p:nvPicPr>
        <p:blipFill>
          <a:blip r:embed="rId2" cstate="print"/>
          <a:srcRect/>
          <a:stretch>
            <a:fillRect/>
          </a:stretch>
        </p:blipFill>
        <p:spPr bwMode="auto">
          <a:xfrm>
            <a:off x="0" y="11267"/>
            <a:ext cx="9144000" cy="6878721"/>
          </a:xfrm>
          <a:prstGeom prst="rect">
            <a:avLst/>
          </a:prstGeom>
          <a:noFill/>
        </p:spPr>
      </p:pic>
      <p:sp>
        <p:nvSpPr>
          <p:cNvPr id="5" name="Rectangle 4"/>
          <p:cNvSpPr/>
          <p:nvPr/>
        </p:nvSpPr>
        <p:spPr>
          <a:xfrm>
            <a:off x="0" y="6488668"/>
            <a:ext cx="1080120" cy="369332"/>
          </a:xfrm>
          <a:prstGeom prst="rect">
            <a:avLst/>
          </a:prstGeom>
        </p:spPr>
        <p:txBody>
          <a:bodyPr wrap="square">
            <a:spAutoFit/>
          </a:bodyPr>
          <a:lstStyle/>
          <a:p>
            <a:r>
              <a:rPr lang="en-CA" dirty="0" smtClean="0">
                <a:hlinkClick r:id="rId3"/>
              </a:rPr>
              <a:t>Source</a:t>
            </a:r>
            <a:endParaRPr lang="en-CA" dirty="0"/>
          </a:p>
        </p:txBody>
      </p:sp>
      <p:sp>
        <p:nvSpPr>
          <p:cNvPr id="6" name="TextBox 5"/>
          <p:cNvSpPr txBox="1"/>
          <p:nvPr/>
        </p:nvSpPr>
        <p:spPr>
          <a:xfrm>
            <a:off x="3059832" y="0"/>
            <a:ext cx="3510898" cy="584775"/>
          </a:xfrm>
          <a:prstGeom prst="rect">
            <a:avLst/>
          </a:prstGeom>
          <a:noFill/>
        </p:spPr>
        <p:txBody>
          <a:bodyPr wrap="none" rtlCol="0">
            <a:spAutoFit/>
          </a:bodyPr>
          <a:lstStyle/>
          <a:p>
            <a:r>
              <a:rPr lang="en-US" sz="3200" b="1" dirty="0" smtClean="0">
                <a:solidFill>
                  <a:srgbClr val="C00000"/>
                </a:solidFill>
              </a:rPr>
              <a:t>MS Access Learning</a:t>
            </a:r>
            <a:endParaRPr lang="en-CA" sz="3200" b="1" dirty="0">
              <a:solidFill>
                <a:srgbClr val="C00000"/>
              </a:solidFill>
            </a:endParaRPr>
          </a:p>
        </p:txBody>
      </p:sp>
      <p:sp>
        <p:nvSpPr>
          <p:cNvPr id="7" name="TextBox 6"/>
          <p:cNvSpPr txBox="1"/>
          <p:nvPr/>
        </p:nvSpPr>
        <p:spPr>
          <a:xfrm>
            <a:off x="6876256" y="6021288"/>
            <a:ext cx="1957587" cy="584775"/>
          </a:xfrm>
          <a:prstGeom prst="rect">
            <a:avLst/>
          </a:prstGeom>
          <a:noFill/>
        </p:spPr>
        <p:txBody>
          <a:bodyPr wrap="none" rtlCol="0">
            <a:spAutoFit/>
          </a:bodyPr>
          <a:lstStyle/>
          <a:p>
            <a:r>
              <a:rPr lang="en-US" sz="3200" b="1" dirty="0" smtClean="0">
                <a:solidFill>
                  <a:schemeClr val="tx2"/>
                </a:solidFill>
              </a:rPr>
              <a:t>Sajjad Rao</a:t>
            </a:r>
            <a:endParaRPr lang="en-CA" sz="3200" b="1"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C00000"/>
                </a:solidFill>
              </a:rPr>
              <a:t>Planning Your </a:t>
            </a:r>
            <a:r>
              <a:rPr lang="en-US" sz="3200" b="1" dirty="0" smtClean="0">
                <a:solidFill>
                  <a:srgbClr val="C00000"/>
                </a:solidFill>
              </a:rPr>
              <a:t>D</a:t>
            </a:r>
            <a:r>
              <a:rPr lang="en-US" sz="3200" b="1" dirty="0" smtClean="0">
                <a:solidFill>
                  <a:srgbClr val="C00000"/>
                </a:solidFill>
              </a:rPr>
              <a:t>atabase</a:t>
            </a:r>
            <a:endParaRPr lang="en-CA" sz="3200" b="1" dirty="0">
              <a:solidFill>
                <a:srgbClr val="C00000"/>
              </a:solidFill>
            </a:endParaRPr>
          </a:p>
        </p:txBody>
      </p:sp>
      <p:pic>
        <p:nvPicPr>
          <p:cNvPr id="3" name="Picture 2"/>
          <p:cNvPicPr/>
          <p:nvPr/>
        </p:nvPicPr>
        <p:blipFill>
          <a:blip r:embed="rId2" cstate="print"/>
          <a:srcRect l="54570" t="41959" r="16633" b="24399"/>
          <a:stretch>
            <a:fillRect/>
          </a:stretch>
        </p:blipFill>
        <p:spPr bwMode="auto">
          <a:xfrm>
            <a:off x="5004048" y="4077072"/>
            <a:ext cx="4104456" cy="2736304"/>
          </a:xfrm>
          <a:prstGeom prst="rect">
            <a:avLst/>
          </a:prstGeom>
          <a:noFill/>
          <a:ln w="9525">
            <a:noFill/>
            <a:miter lim="800000"/>
            <a:headEnd/>
            <a:tailEnd/>
          </a:ln>
        </p:spPr>
      </p:pic>
      <p:sp>
        <p:nvSpPr>
          <p:cNvPr id="4" name="Text Box 3"/>
          <p:cNvSpPr txBox="1">
            <a:spLocks noChangeArrowheads="1"/>
          </p:cNvSpPr>
          <p:nvPr/>
        </p:nvSpPr>
        <p:spPr bwMode="auto">
          <a:xfrm>
            <a:off x="179512" y="1412776"/>
            <a:ext cx="7912224" cy="2677656"/>
          </a:xfrm>
          <a:prstGeom prst="rect">
            <a:avLst/>
          </a:prstGeom>
          <a:noFill/>
          <a:ln w="12700" cap="sq">
            <a:noFill/>
            <a:miter lim="800000"/>
            <a:headEnd type="none" w="sm" len="sm"/>
            <a:tailEnd type="none" w="sm" len="sm"/>
          </a:ln>
          <a:effectLst/>
        </p:spPr>
        <p:txBody>
          <a:bodyPr wrap="square">
            <a:spAutoFit/>
          </a:bodyPr>
          <a:lstStyle/>
          <a:p>
            <a:r>
              <a:rPr lang="en-US" sz="2400" b="1" dirty="0" smtClean="0"/>
              <a:t>Consider You Need</a:t>
            </a:r>
            <a:endParaRPr lang="en-US" sz="2400" b="1" dirty="0" smtClean="0"/>
          </a:p>
          <a:p>
            <a:endParaRPr lang="en-US" sz="2400" dirty="0"/>
          </a:p>
          <a:p>
            <a:pPr lvl="1">
              <a:buFont typeface="Wingdings" pitchFamily="2" charset="2"/>
              <a:buChar char="ü"/>
            </a:pPr>
            <a:r>
              <a:rPr lang="en-US" sz="2400" dirty="0" smtClean="0"/>
              <a:t>What tables you need</a:t>
            </a:r>
          </a:p>
          <a:p>
            <a:pPr lvl="1">
              <a:buFont typeface="Wingdings" pitchFamily="2" charset="2"/>
              <a:buChar char="ü"/>
            </a:pPr>
            <a:endParaRPr lang="en-US" sz="2400" dirty="0" smtClean="0"/>
          </a:p>
          <a:p>
            <a:pPr lvl="1">
              <a:buFont typeface="Wingdings" pitchFamily="2" charset="2"/>
              <a:buChar char="ü"/>
            </a:pPr>
            <a:r>
              <a:rPr lang="en-US" sz="2400" dirty="0" smtClean="0"/>
              <a:t>Which field should go in each table</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What you want your table and forms look like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827584" y="620688"/>
            <a:ext cx="7912224" cy="6370975"/>
          </a:xfrm>
          <a:prstGeom prst="rect">
            <a:avLst/>
          </a:prstGeom>
          <a:noFill/>
          <a:ln w="12700" cap="sq">
            <a:noFill/>
            <a:miter lim="800000"/>
            <a:headEnd type="none" w="sm" len="sm"/>
            <a:tailEnd type="none" w="sm" len="sm"/>
          </a:ln>
          <a:effectLst/>
        </p:spPr>
        <p:txBody>
          <a:bodyPr wrap="square">
            <a:spAutoFit/>
          </a:bodyPr>
          <a:lstStyle/>
          <a:p>
            <a:r>
              <a:rPr lang="en-US" sz="2400" b="1" dirty="0" smtClean="0"/>
              <a:t>Consider You Need- </a:t>
            </a:r>
            <a:r>
              <a:rPr lang="en-US" sz="2400" b="1" i="1" dirty="0" smtClean="0"/>
              <a:t>feature you want in you database</a:t>
            </a:r>
          </a:p>
          <a:p>
            <a:endParaRPr lang="en-US" sz="2400" b="1" i="1" dirty="0" smtClean="0"/>
          </a:p>
          <a:p>
            <a:pPr lvl="1">
              <a:buFont typeface="Wingdings" pitchFamily="2" charset="2"/>
              <a:buChar char="ü"/>
            </a:pPr>
            <a:r>
              <a:rPr lang="en-US" sz="2400" dirty="0" smtClean="0"/>
              <a:t> </a:t>
            </a:r>
            <a:r>
              <a:rPr lang="en-US" sz="2400" dirty="0" smtClean="0"/>
              <a:t>What kind of data you want to store in database</a:t>
            </a:r>
          </a:p>
          <a:p>
            <a:pPr lvl="1">
              <a:buFont typeface="Wingdings" pitchFamily="2" charset="2"/>
              <a:buChar char="ü"/>
            </a:pPr>
            <a:endParaRPr lang="en-US" sz="2400" dirty="0" smtClean="0"/>
          </a:p>
          <a:p>
            <a:pPr lvl="1">
              <a:buFont typeface="Wingdings" pitchFamily="2" charset="2"/>
              <a:buChar char="ü"/>
            </a:pPr>
            <a:r>
              <a:rPr lang="en-US" sz="2400" dirty="0" smtClean="0"/>
              <a:t>Track correspondence with customers</a:t>
            </a:r>
          </a:p>
          <a:p>
            <a:pPr lvl="1">
              <a:buFont typeface="Wingdings" pitchFamily="2" charset="2"/>
              <a:buChar char="ü"/>
            </a:pPr>
            <a:endParaRPr lang="en-US" sz="2400" dirty="0" smtClean="0"/>
          </a:p>
          <a:p>
            <a:pPr lvl="1">
              <a:buFont typeface="Wingdings" pitchFamily="2" charset="2"/>
              <a:buChar char="ü"/>
            </a:pPr>
            <a:r>
              <a:rPr lang="en-US" sz="2400" dirty="0" smtClean="0"/>
              <a:t> G</a:t>
            </a:r>
            <a:r>
              <a:rPr lang="en-US" sz="2400" dirty="0" smtClean="0"/>
              <a:t>enerate mailing labels</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Create quotes and invoices</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Store order history of customer- purchase item tracking</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T</a:t>
            </a:r>
            <a:r>
              <a:rPr lang="en-US" sz="2400" dirty="0" smtClean="0"/>
              <a:t>rack employee timesheets</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Maintain product inventory- how many pieces in shelf</a:t>
            </a:r>
          </a:p>
          <a:p>
            <a:pPr lvl="1">
              <a:buFont typeface="Wingdings" pitchFamily="2" charset="2"/>
              <a:buChar char="ü"/>
            </a:pPr>
            <a:endParaRPr lang="en-US" sz="2400" dirty="0" smtClean="0"/>
          </a:p>
          <a:p>
            <a:pPr lvl="1">
              <a:buFont typeface="Wingdings" pitchFamily="2" charset="2"/>
              <a:buChar char="ü"/>
            </a:pPr>
            <a:r>
              <a:rPr lang="en-US" sz="2400" dirty="0" smtClean="0"/>
              <a:t> </a:t>
            </a:r>
            <a:r>
              <a:rPr lang="en-US" sz="2400" dirty="0" smtClean="0"/>
              <a:t>Basic accounting – payable and receivable </a:t>
            </a:r>
          </a:p>
        </p:txBody>
      </p:sp>
      <p:sp>
        <p:nvSpPr>
          <p:cNvPr id="5" name="Title 1"/>
          <p:cNvSpPr>
            <a:spLocks noGrp="1"/>
          </p:cNvSpPr>
          <p:nvPr>
            <p:ph type="title"/>
          </p:nvPr>
        </p:nvSpPr>
        <p:spPr>
          <a:xfrm>
            <a:off x="539552" y="0"/>
            <a:ext cx="8229600" cy="755576"/>
          </a:xfrm>
        </p:spPr>
        <p:txBody>
          <a:bodyPr>
            <a:normAutofit/>
          </a:bodyPr>
          <a:lstStyle/>
          <a:p>
            <a:r>
              <a:rPr lang="en-US" sz="3200" b="1" dirty="0" smtClean="0">
                <a:solidFill>
                  <a:srgbClr val="C00000"/>
                </a:solidFill>
              </a:rPr>
              <a:t>Planning Your </a:t>
            </a:r>
            <a:r>
              <a:rPr lang="en-US" sz="3200" b="1" dirty="0" smtClean="0">
                <a:solidFill>
                  <a:srgbClr val="C00000"/>
                </a:solidFill>
              </a:rPr>
              <a:t>D</a:t>
            </a:r>
            <a:r>
              <a:rPr lang="en-US" sz="3200" b="1" dirty="0" smtClean="0">
                <a:solidFill>
                  <a:srgbClr val="C00000"/>
                </a:solidFill>
              </a:rPr>
              <a:t>atabase</a:t>
            </a:r>
            <a:endParaRPr lang="en-C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12" end="1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14" end="1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l="40639" t="45841" r="16218" b="22366"/>
          <a:stretch>
            <a:fillRect/>
          </a:stretch>
        </p:blipFill>
        <p:spPr bwMode="auto">
          <a:xfrm>
            <a:off x="683568" y="1844824"/>
            <a:ext cx="4248472" cy="2088232"/>
          </a:xfrm>
          <a:prstGeom prst="rect">
            <a:avLst/>
          </a:prstGeom>
          <a:noFill/>
          <a:ln w="9525">
            <a:noFill/>
            <a:miter lim="800000"/>
            <a:headEnd/>
            <a:tailEnd/>
          </a:ln>
        </p:spPr>
      </p:pic>
      <p:sp>
        <p:nvSpPr>
          <p:cNvPr id="6" name="TextBox 5"/>
          <p:cNvSpPr txBox="1"/>
          <p:nvPr/>
        </p:nvSpPr>
        <p:spPr>
          <a:xfrm>
            <a:off x="1115616" y="1196752"/>
            <a:ext cx="3036729" cy="461665"/>
          </a:xfrm>
          <a:prstGeom prst="rect">
            <a:avLst/>
          </a:prstGeom>
          <a:noFill/>
        </p:spPr>
        <p:txBody>
          <a:bodyPr wrap="none" rtlCol="0">
            <a:spAutoFit/>
          </a:bodyPr>
          <a:lstStyle/>
          <a:p>
            <a:r>
              <a:rPr lang="en-US" sz="2400" b="1" dirty="0" smtClean="0"/>
              <a:t>What Tables </a:t>
            </a:r>
            <a:r>
              <a:rPr lang="en-US" sz="2400" b="1" dirty="0" smtClean="0"/>
              <a:t>Y</a:t>
            </a:r>
            <a:r>
              <a:rPr lang="en-US" sz="2400" b="1" dirty="0" smtClean="0"/>
              <a:t>ou </a:t>
            </a:r>
            <a:r>
              <a:rPr lang="en-US" sz="2400" b="1" dirty="0" smtClean="0"/>
              <a:t>N</a:t>
            </a:r>
            <a:r>
              <a:rPr lang="en-US" sz="2400" b="1" dirty="0" smtClean="0"/>
              <a:t>eed</a:t>
            </a:r>
            <a:endParaRPr lang="en-CA" sz="2400" b="1" dirty="0"/>
          </a:p>
        </p:txBody>
      </p:sp>
      <p:pic>
        <p:nvPicPr>
          <p:cNvPr id="7" name="Picture 6"/>
          <p:cNvPicPr/>
          <p:nvPr/>
        </p:nvPicPr>
        <p:blipFill>
          <a:blip r:embed="rId3" cstate="print"/>
          <a:srcRect l="46773" t="46581" r="25574" b="21996"/>
          <a:stretch>
            <a:fillRect/>
          </a:stretch>
        </p:blipFill>
        <p:spPr bwMode="auto">
          <a:xfrm>
            <a:off x="4716016" y="4005064"/>
            <a:ext cx="4248472" cy="2376264"/>
          </a:xfrm>
          <a:prstGeom prst="rect">
            <a:avLst/>
          </a:prstGeom>
          <a:noFill/>
          <a:ln w="9525">
            <a:noFill/>
            <a:miter lim="800000"/>
            <a:headEnd/>
            <a:tailEnd/>
          </a:ln>
        </p:spPr>
      </p:pic>
      <p:sp>
        <p:nvSpPr>
          <p:cNvPr id="8" name="TextBox 7"/>
          <p:cNvSpPr txBox="1"/>
          <p:nvPr/>
        </p:nvSpPr>
        <p:spPr>
          <a:xfrm>
            <a:off x="5796136" y="3429000"/>
            <a:ext cx="2350836" cy="461665"/>
          </a:xfrm>
          <a:prstGeom prst="rect">
            <a:avLst/>
          </a:prstGeom>
          <a:noFill/>
        </p:spPr>
        <p:txBody>
          <a:bodyPr wrap="none" rtlCol="0">
            <a:spAutoFit/>
          </a:bodyPr>
          <a:lstStyle/>
          <a:p>
            <a:r>
              <a:rPr lang="en-US" sz="2400" b="1" dirty="0" smtClean="0"/>
              <a:t>Determine Fields</a:t>
            </a:r>
            <a:endParaRPr lang="en-CA" sz="2400" b="1" dirty="0"/>
          </a:p>
        </p:txBody>
      </p:sp>
      <p:sp>
        <p:nvSpPr>
          <p:cNvPr id="9" name="Title 1"/>
          <p:cNvSpPr>
            <a:spLocks noGrp="1"/>
          </p:cNvSpPr>
          <p:nvPr>
            <p:ph type="title"/>
          </p:nvPr>
        </p:nvSpPr>
        <p:spPr>
          <a:xfrm>
            <a:off x="539552" y="0"/>
            <a:ext cx="8229600" cy="755576"/>
          </a:xfrm>
        </p:spPr>
        <p:txBody>
          <a:bodyPr>
            <a:normAutofit/>
          </a:bodyPr>
          <a:lstStyle/>
          <a:p>
            <a:r>
              <a:rPr lang="en-US" sz="3200" b="1" dirty="0" smtClean="0">
                <a:solidFill>
                  <a:srgbClr val="C00000"/>
                </a:solidFill>
              </a:rPr>
              <a:t>Planning Your </a:t>
            </a:r>
            <a:r>
              <a:rPr lang="en-US" sz="3200" b="1" dirty="0" smtClean="0">
                <a:solidFill>
                  <a:srgbClr val="C00000"/>
                </a:solidFill>
              </a:rPr>
              <a:t>D</a:t>
            </a:r>
            <a:r>
              <a:rPr lang="en-US" sz="3200" b="1" dirty="0" smtClean="0">
                <a:solidFill>
                  <a:srgbClr val="C00000"/>
                </a:solidFill>
              </a:rPr>
              <a:t>atabase</a:t>
            </a:r>
            <a:endParaRPr lang="en-CA" sz="3200" b="1"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srcRect r="-269" b="5014"/>
          <a:stretch/>
        </p:blipFill>
        <p:spPr>
          <a:xfrm>
            <a:off x="707031" y="724438"/>
            <a:ext cx="7213476" cy="5122571"/>
          </a:xfrm>
          <a:prstGeom prst="rect">
            <a:avLst/>
          </a:prstGeom>
        </p:spPr>
      </p:pic>
    </p:spTree>
    <p:extLst>
      <p:ext uri="{BB962C8B-B14F-4D97-AF65-F5344CB8AC3E}">
        <p14:creationId xmlns:p14="http://schemas.microsoft.com/office/powerpoint/2010/main" xmlns="" val="3212249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t="1" r="341" b="4964"/>
          <a:stretch/>
        </p:blipFill>
        <p:spPr>
          <a:xfrm>
            <a:off x="214413" y="308801"/>
            <a:ext cx="8449849" cy="6040484"/>
          </a:xfrm>
          <a:prstGeom prst="rect">
            <a:avLst/>
          </a:prstGeom>
        </p:spPr>
      </p:pic>
      <p:cxnSp>
        <p:nvCxnSpPr>
          <p:cNvPr id="5" name="Straight Arrow Connector 4"/>
          <p:cNvCxnSpPr/>
          <p:nvPr/>
        </p:nvCxnSpPr>
        <p:spPr>
          <a:xfrm flipH="1" flipV="1">
            <a:off x="1043190" y="1867437"/>
            <a:ext cx="453980" cy="11204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025619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115910" y="689825"/>
            <a:ext cx="4173909" cy="4448845"/>
          </a:xfrm>
          <a:prstGeom prst="rect">
            <a:avLst/>
          </a:prstGeom>
        </p:spPr>
      </p:pic>
      <p:pic>
        <p:nvPicPr>
          <p:cNvPr id="3" name="Picture 2"/>
          <p:cNvPicPr>
            <a:picLocks noChangeAspect="1"/>
          </p:cNvPicPr>
          <p:nvPr/>
        </p:nvPicPr>
        <p:blipFill rotWithShape="1">
          <a:blip r:embed="rId3" cstate="print"/>
          <a:srcRect b="5150"/>
          <a:stretch/>
        </p:blipFill>
        <p:spPr>
          <a:xfrm>
            <a:off x="4431689" y="689825"/>
            <a:ext cx="4510007" cy="4448845"/>
          </a:xfrm>
          <a:prstGeom prst="rect">
            <a:avLst/>
          </a:prstGeom>
        </p:spPr>
      </p:pic>
    </p:spTree>
    <p:extLst>
      <p:ext uri="{BB962C8B-B14F-4D97-AF65-F5344CB8AC3E}">
        <p14:creationId xmlns:p14="http://schemas.microsoft.com/office/powerpoint/2010/main" xmlns="" val="2687024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07182" y="-228600"/>
            <a:ext cx="9758363" cy="7315200"/>
          </a:xfrm>
          <a:prstGeom prst="rect">
            <a:avLst/>
          </a:prstGeom>
        </p:spPr>
      </p:pic>
    </p:spTree>
    <p:extLst>
      <p:ext uri="{BB962C8B-B14F-4D97-AF65-F5344CB8AC3E}">
        <p14:creationId xmlns:p14="http://schemas.microsoft.com/office/powerpoint/2010/main" xmlns="" val="38815013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307182" y="-228600"/>
            <a:ext cx="9758363" cy="7315200"/>
          </a:xfrm>
          <a:prstGeom prst="rect">
            <a:avLst/>
          </a:prstGeom>
        </p:spPr>
      </p:pic>
    </p:spTree>
    <p:extLst>
      <p:ext uri="{BB962C8B-B14F-4D97-AF65-F5344CB8AC3E}">
        <p14:creationId xmlns:p14="http://schemas.microsoft.com/office/powerpoint/2010/main" xmlns="" val="3895020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srcRect b="5326"/>
          <a:stretch/>
        </p:blipFill>
        <p:spPr>
          <a:xfrm>
            <a:off x="289027" y="334851"/>
            <a:ext cx="8547074" cy="6065949"/>
          </a:xfrm>
          <a:prstGeom prst="rect">
            <a:avLst/>
          </a:prstGeom>
        </p:spPr>
      </p:pic>
      <p:cxnSp>
        <p:nvCxnSpPr>
          <p:cNvPr id="6" name="Straight Arrow Connector 5"/>
          <p:cNvCxnSpPr/>
          <p:nvPr/>
        </p:nvCxnSpPr>
        <p:spPr>
          <a:xfrm flipH="1" flipV="1">
            <a:off x="840348" y="1378040"/>
            <a:ext cx="453980" cy="11204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1709671" y="2047741"/>
            <a:ext cx="453980" cy="11204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847784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4974"/>
          <a:stretch/>
        </p:blipFill>
        <p:spPr>
          <a:xfrm>
            <a:off x="465551" y="511935"/>
            <a:ext cx="8169734" cy="5819712"/>
          </a:xfrm>
          <a:prstGeom prst="rect">
            <a:avLst/>
          </a:prstGeom>
        </p:spPr>
      </p:pic>
      <p:cxnSp>
        <p:nvCxnSpPr>
          <p:cNvPr id="3" name="Straight Arrow Connector 2"/>
          <p:cNvCxnSpPr/>
          <p:nvPr/>
        </p:nvCxnSpPr>
        <p:spPr>
          <a:xfrm flipH="1" flipV="1">
            <a:off x="2801156" y="5031155"/>
            <a:ext cx="453979" cy="11249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134118" y="2125013"/>
            <a:ext cx="2897747" cy="2062103"/>
          </a:xfrm>
          <a:prstGeom prst="rect">
            <a:avLst/>
          </a:prstGeom>
          <a:noFill/>
        </p:spPr>
        <p:txBody>
          <a:bodyPr wrap="square" rtlCol="0">
            <a:spAutoFit/>
          </a:bodyPr>
          <a:lstStyle/>
          <a:p>
            <a:pPr algn="just"/>
            <a:r>
              <a:rPr lang="en-CA" sz="1600" dirty="0" smtClean="0"/>
              <a:t>The default Value only lets you enter the data that you have typed in the default section. For example. Since Brandon is typed up in the default value, Brandon will already appear in the city column once you start entering your data in the table </a:t>
            </a:r>
            <a:endParaRPr lang="en-CA" sz="1600" dirty="0"/>
          </a:p>
        </p:txBody>
      </p:sp>
    </p:spTree>
    <p:extLst>
      <p:ext uri="{BB962C8B-B14F-4D97-AF65-F5344CB8AC3E}">
        <p14:creationId xmlns:p14="http://schemas.microsoft.com/office/powerpoint/2010/main" xmlns="" val="1170310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648072"/>
          </a:xfrm>
        </p:spPr>
        <p:txBody>
          <a:bodyPr>
            <a:normAutofit/>
          </a:bodyPr>
          <a:lstStyle/>
          <a:p>
            <a:r>
              <a:rPr lang="en-US" sz="3200" b="1" dirty="0" smtClean="0">
                <a:solidFill>
                  <a:srgbClr val="C00000"/>
                </a:solidFill>
              </a:rPr>
              <a:t>Table of Contents</a:t>
            </a:r>
            <a:endParaRPr lang="en-CA" sz="3200" b="1" dirty="0">
              <a:solidFill>
                <a:srgbClr val="C00000"/>
              </a:solidFill>
            </a:endParaRPr>
          </a:p>
        </p:txBody>
      </p:sp>
      <p:sp>
        <p:nvSpPr>
          <p:cNvPr id="3" name="Content Placeholder 2"/>
          <p:cNvSpPr>
            <a:spLocks noGrp="1"/>
          </p:cNvSpPr>
          <p:nvPr>
            <p:ph idx="1"/>
          </p:nvPr>
        </p:nvSpPr>
        <p:spPr>
          <a:xfrm>
            <a:off x="251520" y="1152128"/>
            <a:ext cx="8352928" cy="5589240"/>
          </a:xfrm>
        </p:spPr>
        <p:txBody>
          <a:bodyPr>
            <a:normAutofit/>
          </a:bodyPr>
          <a:lstStyle/>
          <a:p>
            <a:r>
              <a:rPr lang="en-US" sz="2800" b="1" dirty="0" smtClean="0"/>
              <a:t>Introduction</a:t>
            </a:r>
          </a:p>
          <a:p>
            <a:pPr lvl="1"/>
            <a:r>
              <a:rPr lang="en-US" dirty="0" smtClean="0"/>
              <a:t>About Access</a:t>
            </a:r>
          </a:p>
          <a:p>
            <a:pPr lvl="1"/>
            <a:r>
              <a:rPr lang="en-US" dirty="0" smtClean="0"/>
              <a:t>Uses</a:t>
            </a:r>
          </a:p>
          <a:p>
            <a:pPr lvl="1"/>
            <a:r>
              <a:rPr lang="en-US" dirty="0" smtClean="0"/>
              <a:t>Prerequisite</a:t>
            </a:r>
          </a:p>
          <a:p>
            <a:pPr lvl="1"/>
            <a:r>
              <a:rPr lang="en-US" dirty="0" smtClean="0"/>
              <a:t>Learning Stages</a:t>
            </a:r>
          </a:p>
          <a:p>
            <a:r>
              <a:rPr lang="en-US" sz="2800" b="1" dirty="0" smtClean="0"/>
              <a:t>Terminologies</a:t>
            </a:r>
          </a:p>
          <a:p>
            <a:pPr lvl="0"/>
            <a:r>
              <a:rPr lang="en-US" sz="2800" b="1" dirty="0" smtClean="0"/>
              <a:t>Database </a:t>
            </a:r>
            <a:r>
              <a:rPr lang="en-US" sz="2800" b="1" dirty="0" smtClean="0"/>
              <a:t>Planning</a:t>
            </a:r>
          </a:p>
          <a:p>
            <a:pPr lvl="0"/>
            <a:r>
              <a:rPr lang="en-US" sz="2800" b="1" dirty="0" smtClean="0"/>
              <a:t>Building </a:t>
            </a:r>
            <a:r>
              <a:rPr lang="en-US" sz="2800" b="1" dirty="0" smtClean="0"/>
              <a:t>a Custom </a:t>
            </a:r>
            <a:r>
              <a:rPr lang="en-US" sz="2800" b="1" dirty="0" smtClean="0"/>
              <a:t>Table</a:t>
            </a:r>
          </a:p>
          <a:p>
            <a:r>
              <a:rPr lang="en-US" sz="2800" b="1" dirty="0" smtClean="0"/>
              <a:t>Data sorting and Filtering</a:t>
            </a:r>
          </a:p>
          <a:p>
            <a:pPr lvl="0"/>
            <a:endParaRPr lang="en-US" sz="2800" b="1" dirty="0" smtClean="0"/>
          </a:p>
          <a:p>
            <a:endParaRPr lang="en-US" sz="28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326"/>
          <a:stretch/>
        </p:blipFill>
        <p:spPr>
          <a:xfrm>
            <a:off x="260797" y="416296"/>
            <a:ext cx="8654603" cy="6142263"/>
          </a:xfrm>
          <a:prstGeom prst="rect">
            <a:avLst/>
          </a:prstGeom>
        </p:spPr>
      </p:pic>
      <p:cxnSp>
        <p:nvCxnSpPr>
          <p:cNvPr id="3" name="Straight Arrow Connector 2"/>
          <p:cNvCxnSpPr/>
          <p:nvPr/>
        </p:nvCxnSpPr>
        <p:spPr>
          <a:xfrm flipH="1" flipV="1">
            <a:off x="2646611" y="5198581"/>
            <a:ext cx="453979" cy="11249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69405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08"/>
          <a:stretch/>
        </p:blipFill>
        <p:spPr>
          <a:xfrm>
            <a:off x="542824" y="698680"/>
            <a:ext cx="7784049" cy="5534696"/>
          </a:xfrm>
          <a:prstGeom prst="rect">
            <a:avLst/>
          </a:prstGeom>
        </p:spPr>
      </p:pic>
      <p:cxnSp>
        <p:nvCxnSpPr>
          <p:cNvPr id="3" name="Straight Arrow Connector 2"/>
          <p:cNvCxnSpPr/>
          <p:nvPr/>
        </p:nvCxnSpPr>
        <p:spPr>
          <a:xfrm flipH="1" flipV="1">
            <a:off x="2617633" y="4516001"/>
            <a:ext cx="453979" cy="11249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303059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srcRect b="5502"/>
          <a:stretch/>
        </p:blipFill>
        <p:spPr>
          <a:xfrm>
            <a:off x="417256" y="833908"/>
            <a:ext cx="7551548" cy="5349447"/>
          </a:xfrm>
          <a:prstGeom prst="rect">
            <a:avLst/>
          </a:prstGeom>
        </p:spPr>
      </p:pic>
      <p:cxnSp>
        <p:nvCxnSpPr>
          <p:cNvPr id="6" name="Straight Arrow Connector 5"/>
          <p:cNvCxnSpPr/>
          <p:nvPr/>
        </p:nvCxnSpPr>
        <p:spPr>
          <a:xfrm flipH="1" flipV="1">
            <a:off x="2125016" y="4683426"/>
            <a:ext cx="453979" cy="11249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790943" y="2946157"/>
            <a:ext cx="453979" cy="11249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9813827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502"/>
          <a:stretch/>
        </p:blipFill>
        <p:spPr>
          <a:xfrm>
            <a:off x="272368" y="795272"/>
            <a:ext cx="8367557" cy="5927501"/>
          </a:xfrm>
          <a:prstGeom prst="rect">
            <a:avLst/>
          </a:prstGeom>
        </p:spPr>
      </p:pic>
    </p:spTree>
    <p:extLst>
      <p:ext uri="{BB962C8B-B14F-4D97-AF65-F5344CB8AC3E}">
        <p14:creationId xmlns:p14="http://schemas.microsoft.com/office/powerpoint/2010/main" xmlns="" val="35489277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388279" y="453982"/>
            <a:ext cx="8508566" cy="6049850"/>
          </a:xfrm>
          <a:prstGeom prst="rect">
            <a:avLst/>
          </a:prstGeom>
        </p:spPr>
      </p:pic>
    </p:spTree>
    <p:extLst>
      <p:ext uri="{BB962C8B-B14F-4D97-AF65-F5344CB8AC3E}">
        <p14:creationId xmlns:p14="http://schemas.microsoft.com/office/powerpoint/2010/main" xmlns="" val="42369864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341893" y="750195"/>
            <a:ext cx="8327438" cy="5921062"/>
          </a:xfrm>
          <a:prstGeom prst="rect">
            <a:avLst/>
          </a:prstGeom>
        </p:spPr>
      </p:pic>
    </p:spTree>
    <p:extLst>
      <p:ext uri="{BB962C8B-B14F-4D97-AF65-F5344CB8AC3E}">
        <p14:creationId xmlns:p14="http://schemas.microsoft.com/office/powerpoint/2010/main" xmlns="" val="6344979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108163" y="350951"/>
            <a:ext cx="8834600" cy="6281670"/>
          </a:xfrm>
          <a:prstGeom prst="rect">
            <a:avLst/>
          </a:prstGeom>
        </p:spPr>
      </p:pic>
      <p:sp>
        <p:nvSpPr>
          <p:cNvPr id="3" name="TextBox 2"/>
          <p:cNvSpPr txBox="1"/>
          <p:nvPr/>
        </p:nvSpPr>
        <p:spPr>
          <a:xfrm>
            <a:off x="3998890" y="2743200"/>
            <a:ext cx="2511381" cy="1200329"/>
          </a:xfrm>
          <a:prstGeom prst="rect">
            <a:avLst/>
          </a:prstGeom>
          <a:noFill/>
        </p:spPr>
        <p:txBody>
          <a:bodyPr wrap="square" rtlCol="0">
            <a:spAutoFit/>
          </a:bodyPr>
          <a:lstStyle/>
          <a:p>
            <a:pPr algn="just"/>
            <a:r>
              <a:rPr lang="en-CA" dirty="0" smtClean="0"/>
              <a:t>From the drop down box you choose the appropriate data type for your field name. </a:t>
            </a:r>
            <a:endParaRPr lang="en-CA" dirty="0"/>
          </a:p>
        </p:txBody>
      </p:sp>
    </p:spTree>
    <p:extLst>
      <p:ext uri="{BB962C8B-B14F-4D97-AF65-F5344CB8AC3E}">
        <p14:creationId xmlns:p14="http://schemas.microsoft.com/office/powerpoint/2010/main" xmlns="" val="2977605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4974"/>
          <a:stretch/>
        </p:blipFill>
        <p:spPr>
          <a:xfrm>
            <a:off x="69526" y="376709"/>
            <a:ext cx="8962868" cy="6384700"/>
          </a:xfrm>
          <a:prstGeom prst="rect">
            <a:avLst/>
          </a:prstGeom>
        </p:spPr>
      </p:pic>
      <p:sp>
        <p:nvSpPr>
          <p:cNvPr id="3" name="TextBox 2"/>
          <p:cNvSpPr txBox="1"/>
          <p:nvPr/>
        </p:nvSpPr>
        <p:spPr>
          <a:xfrm>
            <a:off x="4259688" y="2562897"/>
            <a:ext cx="2704564" cy="1754326"/>
          </a:xfrm>
          <a:prstGeom prst="rect">
            <a:avLst/>
          </a:prstGeom>
          <a:noFill/>
        </p:spPr>
        <p:txBody>
          <a:bodyPr wrap="square" rtlCol="0">
            <a:spAutoFit/>
          </a:bodyPr>
          <a:lstStyle/>
          <a:p>
            <a:r>
              <a:rPr lang="en-CA" dirty="0" smtClean="0"/>
              <a:t>Yes/No allows you to create  a check box. For example, when you go into your data you can check off the companies that sponsored </a:t>
            </a:r>
            <a:endParaRPr lang="en-CA" dirty="0"/>
          </a:p>
        </p:txBody>
      </p:sp>
    </p:spTree>
    <p:extLst>
      <p:ext uri="{BB962C8B-B14F-4D97-AF65-F5344CB8AC3E}">
        <p14:creationId xmlns:p14="http://schemas.microsoft.com/office/powerpoint/2010/main" xmlns="" val="2705282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125570" y="425003"/>
            <a:ext cx="8818808" cy="6270443"/>
          </a:xfrm>
          <a:prstGeom prst="rect">
            <a:avLst/>
          </a:prstGeom>
        </p:spPr>
      </p:pic>
      <p:cxnSp>
        <p:nvCxnSpPr>
          <p:cNvPr id="3" name="Straight Arrow Connector 2"/>
          <p:cNvCxnSpPr/>
          <p:nvPr/>
        </p:nvCxnSpPr>
        <p:spPr>
          <a:xfrm flipH="1" flipV="1">
            <a:off x="1091486" y="1674254"/>
            <a:ext cx="453980" cy="11204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218872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275257" y="557012"/>
            <a:ext cx="8490455" cy="6036972"/>
          </a:xfrm>
          <a:prstGeom prst="rect">
            <a:avLst/>
          </a:prstGeom>
        </p:spPr>
      </p:pic>
      <p:sp>
        <p:nvSpPr>
          <p:cNvPr id="3" name="TextBox 2"/>
          <p:cNvSpPr txBox="1"/>
          <p:nvPr/>
        </p:nvSpPr>
        <p:spPr>
          <a:xfrm>
            <a:off x="3873323" y="2807596"/>
            <a:ext cx="2153991" cy="646331"/>
          </a:xfrm>
          <a:prstGeom prst="rect">
            <a:avLst/>
          </a:prstGeom>
          <a:noFill/>
        </p:spPr>
        <p:txBody>
          <a:bodyPr wrap="square" rtlCol="0">
            <a:spAutoFit/>
          </a:bodyPr>
          <a:lstStyle/>
          <a:p>
            <a:r>
              <a:rPr lang="en-CA" dirty="0" smtClean="0"/>
              <a:t>Start entering your data here. </a:t>
            </a:r>
            <a:endParaRPr lang="en-CA" dirty="0"/>
          </a:p>
        </p:txBody>
      </p:sp>
    </p:spTree>
    <p:extLst>
      <p:ext uri="{BB962C8B-B14F-4D97-AF65-F5344CB8AC3E}">
        <p14:creationId xmlns:p14="http://schemas.microsoft.com/office/powerpoint/2010/main" xmlns="" val="2275902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457200" y="836712"/>
            <a:ext cx="8229600" cy="792088"/>
          </a:xfrm>
        </p:spPr>
        <p:txBody>
          <a:bodyPr>
            <a:normAutofit/>
          </a:bodyPr>
          <a:lstStyle/>
          <a:p>
            <a:pPr algn="l"/>
            <a:r>
              <a:rPr lang="en-US" sz="2800" b="1" dirty="0"/>
              <a:t>What is Microsoft Access?</a:t>
            </a:r>
          </a:p>
        </p:txBody>
      </p:sp>
      <p:sp>
        <p:nvSpPr>
          <p:cNvPr id="1027" name="Text Box 3"/>
          <p:cNvSpPr txBox="1">
            <a:spLocks noChangeArrowheads="1"/>
          </p:cNvSpPr>
          <p:nvPr/>
        </p:nvSpPr>
        <p:spPr bwMode="auto">
          <a:xfrm>
            <a:off x="1043608" y="1884888"/>
            <a:ext cx="7560840" cy="3416320"/>
          </a:xfrm>
          <a:prstGeom prst="rect">
            <a:avLst/>
          </a:prstGeom>
          <a:noFill/>
          <a:ln w="12700" cap="sq">
            <a:noFill/>
            <a:miter lim="800000"/>
            <a:headEnd type="none" w="sm" len="sm"/>
            <a:tailEnd type="none" w="sm" len="sm"/>
          </a:ln>
          <a:effectLst/>
        </p:spPr>
        <p:txBody>
          <a:bodyPr wrap="square">
            <a:spAutoFit/>
          </a:bodyPr>
          <a:lstStyle/>
          <a:p>
            <a:pPr>
              <a:buFont typeface="Wingdings" pitchFamily="2" charset="2"/>
              <a:buChar char="§"/>
            </a:pPr>
            <a:r>
              <a:rPr lang="en-US" sz="2400" dirty="0" smtClean="0"/>
              <a:t>Microsoft </a:t>
            </a:r>
            <a:r>
              <a:rPr lang="en-US" sz="2400" dirty="0"/>
              <a:t>Access is a relational database management </a:t>
            </a:r>
            <a:r>
              <a:rPr lang="en-US" sz="2400" dirty="0" smtClean="0"/>
              <a:t>  </a:t>
            </a:r>
          </a:p>
          <a:p>
            <a:r>
              <a:rPr lang="en-US" sz="2400" dirty="0" smtClean="0"/>
              <a:t> </a:t>
            </a:r>
            <a:r>
              <a:rPr lang="en-US" sz="2400" dirty="0" smtClean="0"/>
              <a:t>  </a:t>
            </a:r>
            <a:r>
              <a:rPr lang="en-US" sz="2400" dirty="0" smtClean="0"/>
              <a:t>system </a:t>
            </a:r>
            <a:r>
              <a:rPr lang="en-US" sz="2400" dirty="0"/>
              <a:t>(DBMS or </a:t>
            </a:r>
            <a:r>
              <a:rPr lang="en-US" sz="2400" dirty="0" smtClean="0"/>
              <a:t>RDBMS).</a:t>
            </a:r>
          </a:p>
          <a:p>
            <a:pPr>
              <a:buFont typeface="Wingdings" pitchFamily="2" charset="2"/>
              <a:buChar char="§"/>
            </a:pPr>
            <a:endParaRPr lang="en-US" sz="2400" dirty="0" smtClean="0"/>
          </a:p>
          <a:p>
            <a:pPr>
              <a:buFont typeface="Wingdings" pitchFamily="2" charset="2"/>
              <a:buChar char="§"/>
            </a:pPr>
            <a:r>
              <a:rPr lang="en-US" sz="2400" dirty="0" smtClean="0"/>
              <a:t>I</a:t>
            </a:r>
            <a:r>
              <a:rPr lang="en-US" sz="2400" dirty="0" smtClean="0"/>
              <a:t>t </a:t>
            </a:r>
            <a:r>
              <a:rPr lang="en-US" sz="2400" dirty="0"/>
              <a:t>is a software “engine” that provides an interface </a:t>
            </a:r>
            <a:endParaRPr lang="en-US" sz="2400" dirty="0" smtClean="0"/>
          </a:p>
          <a:p>
            <a:r>
              <a:rPr lang="en-US" sz="2400" dirty="0" smtClean="0"/>
              <a:t> </a:t>
            </a:r>
            <a:r>
              <a:rPr lang="en-US" sz="2400" dirty="0" smtClean="0"/>
              <a:t> </a:t>
            </a:r>
            <a:r>
              <a:rPr lang="en-US" sz="2400" dirty="0" smtClean="0"/>
              <a:t>between </a:t>
            </a:r>
            <a:r>
              <a:rPr lang="en-US" sz="2400" dirty="0"/>
              <a:t>physical data and user application queries</a:t>
            </a:r>
            <a:r>
              <a:rPr lang="en-US" sz="2400" dirty="0" smtClean="0"/>
              <a:t>.</a:t>
            </a:r>
          </a:p>
          <a:p>
            <a:pPr>
              <a:buFont typeface="Wingdings" pitchFamily="2" charset="2"/>
              <a:buChar char="§"/>
            </a:pPr>
            <a:endParaRPr lang="en-US" sz="2400" dirty="0"/>
          </a:p>
          <a:p>
            <a:pPr>
              <a:buFont typeface="Wingdings" pitchFamily="2" charset="2"/>
              <a:buChar char="§"/>
            </a:pPr>
            <a:r>
              <a:rPr lang="en-US" sz="2400" dirty="0" smtClean="0"/>
              <a:t>It </a:t>
            </a:r>
            <a:r>
              <a:rPr lang="en-US" sz="2400" dirty="0" smtClean="0"/>
              <a:t>has many integrated features and can be greatly </a:t>
            </a:r>
            <a:endParaRPr lang="en-US" sz="2400" dirty="0" smtClean="0"/>
          </a:p>
          <a:p>
            <a:r>
              <a:rPr lang="en-US" sz="2400" dirty="0" smtClean="0"/>
              <a:t> </a:t>
            </a:r>
            <a:r>
              <a:rPr lang="en-US" sz="2400" dirty="0" smtClean="0"/>
              <a:t> </a:t>
            </a:r>
            <a:r>
              <a:rPr lang="en-US" sz="2400" dirty="0" smtClean="0"/>
              <a:t>customized </a:t>
            </a:r>
            <a:r>
              <a:rPr lang="en-US" sz="2400" dirty="0" smtClean="0"/>
              <a:t>to fit most personal/departmental needs for </a:t>
            </a:r>
            <a:r>
              <a:rPr lang="en-US" sz="2400" dirty="0" smtClean="0"/>
              <a:t> </a:t>
            </a:r>
          </a:p>
          <a:p>
            <a:r>
              <a:rPr lang="en-US" sz="2400" dirty="0" smtClean="0"/>
              <a:t> </a:t>
            </a:r>
            <a:r>
              <a:rPr lang="en-US" sz="2400" dirty="0" smtClean="0"/>
              <a:t> </a:t>
            </a:r>
            <a:r>
              <a:rPr lang="en-US" sz="2400" dirty="0" smtClean="0"/>
              <a:t>data </a:t>
            </a:r>
            <a:r>
              <a:rPr lang="en-US" sz="2400" dirty="0" smtClean="0"/>
              <a:t>collection and storage.</a:t>
            </a:r>
            <a:endParaRPr lang="en-US" sz="2400" dirty="0"/>
          </a:p>
        </p:txBody>
      </p:sp>
      <p:sp>
        <p:nvSpPr>
          <p:cNvPr id="5"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Introduction</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2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02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0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156460" y="582770"/>
            <a:ext cx="8825545" cy="6275231"/>
          </a:xfrm>
          <a:prstGeom prst="rect">
            <a:avLst/>
          </a:prstGeom>
        </p:spPr>
      </p:pic>
    </p:spTree>
    <p:extLst>
      <p:ext uri="{BB962C8B-B14F-4D97-AF65-F5344CB8AC3E}">
        <p14:creationId xmlns:p14="http://schemas.microsoft.com/office/powerpoint/2010/main" xmlns="" val="28235435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216325" y="428224"/>
            <a:ext cx="8490454" cy="6036971"/>
          </a:xfrm>
          <a:prstGeom prst="rect">
            <a:avLst/>
          </a:prstGeom>
        </p:spPr>
      </p:pic>
      <p:cxnSp>
        <p:nvCxnSpPr>
          <p:cNvPr id="3" name="Straight Arrow Connector 2"/>
          <p:cNvCxnSpPr/>
          <p:nvPr/>
        </p:nvCxnSpPr>
        <p:spPr>
          <a:xfrm flipH="1" flipV="1">
            <a:off x="4007572" y="2086378"/>
            <a:ext cx="453980" cy="11204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964805" y="2646610"/>
            <a:ext cx="2076719" cy="923330"/>
          </a:xfrm>
          <a:prstGeom prst="rect">
            <a:avLst/>
          </a:prstGeom>
          <a:noFill/>
        </p:spPr>
        <p:txBody>
          <a:bodyPr wrap="square" rtlCol="0">
            <a:spAutoFit/>
          </a:bodyPr>
          <a:lstStyle/>
          <a:p>
            <a:r>
              <a:rPr lang="en-CA" dirty="0" smtClean="0"/>
              <a:t>You can sort company in order from A-Z</a:t>
            </a:r>
            <a:endParaRPr lang="en-CA" dirty="0"/>
          </a:p>
        </p:txBody>
      </p:sp>
    </p:spTree>
    <p:extLst>
      <p:ext uri="{BB962C8B-B14F-4D97-AF65-F5344CB8AC3E}">
        <p14:creationId xmlns:p14="http://schemas.microsoft.com/office/powerpoint/2010/main" xmlns="" val="6114327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4974"/>
          <a:stretch/>
        </p:blipFill>
        <p:spPr>
          <a:xfrm>
            <a:off x="253049" y="441102"/>
            <a:ext cx="8546441" cy="6088059"/>
          </a:xfrm>
          <a:prstGeom prst="rect">
            <a:avLst/>
          </a:prstGeom>
        </p:spPr>
      </p:pic>
      <p:sp>
        <p:nvSpPr>
          <p:cNvPr id="3" name="Rectangle 2"/>
          <p:cNvSpPr/>
          <p:nvPr/>
        </p:nvSpPr>
        <p:spPr>
          <a:xfrm>
            <a:off x="5008197" y="3485131"/>
            <a:ext cx="2400376" cy="923330"/>
          </a:xfrm>
          <a:prstGeom prst="rect">
            <a:avLst/>
          </a:prstGeom>
        </p:spPr>
        <p:txBody>
          <a:bodyPr wrap="square">
            <a:spAutoFit/>
          </a:bodyPr>
          <a:lstStyle/>
          <a:p>
            <a:r>
              <a:rPr lang="en-CA" dirty="0" smtClean="0"/>
              <a:t>You can sort through by filtering specific Company </a:t>
            </a:r>
            <a:endParaRPr lang="en-CA" dirty="0"/>
          </a:p>
        </p:txBody>
      </p:sp>
    </p:spTree>
    <p:extLst>
      <p:ext uri="{BB962C8B-B14F-4D97-AF65-F5344CB8AC3E}">
        <p14:creationId xmlns:p14="http://schemas.microsoft.com/office/powerpoint/2010/main" xmlns="" val="36506746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b="5150"/>
          <a:stretch/>
        </p:blipFill>
        <p:spPr>
          <a:xfrm>
            <a:off x="320664" y="685802"/>
            <a:ext cx="8121438" cy="5774590"/>
          </a:xfrm>
          <a:prstGeom prst="rect">
            <a:avLst/>
          </a:prstGeom>
        </p:spPr>
      </p:pic>
      <p:sp>
        <p:nvSpPr>
          <p:cNvPr id="3" name="TextBox 2"/>
          <p:cNvSpPr txBox="1"/>
          <p:nvPr/>
        </p:nvSpPr>
        <p:spPr>
          <a:xfrm>
            <a:off x="5167648" y="3552988"/>
            <a:ext cx="1671034" cy="1200329"/>
          </a:xfrm>
          <a:prstGeom prst="rect">
            <a:avLst/>
          </a:prstGeom>
          <a:noFill/>
        </p:spPr>
        <p:txBody>
          <a:bodyPr wrap="square" rtlCol="0">
            <a:spAutoFit/>
          </a:bodyPr>
          <a:lstStyle/>
          <a:p>
            <a:r>
              <a:rPr lang="en-CA" dirty="0" smtClean="0"/>
              <a:t>You can sort through by filtering specific phone numbers </a:t>
            </a:r>
            <a:endParaRPr lang="en-CA" dirty="0"/>
          </a:p>
        </p:txBody>
      </p:sp>
    </p:spTree>
    <p:extLst>
      <p:ext uri="{BB962C8B-B14F-4D97-AF65-F5344CB8AC3E}">
        <p14:creationId xmlns:p14="http://schemas.microsoft.com/office/powerpoint/2010/main" xmlns="" val="8039880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3568" y="260648"/>
            <a:ext cx="7772400" cy="918468"/>
          </a:xfrm>
        </p:spPr>
        <p:txBody>
          <a:bodyPr>
            <a:normAutofit/>
          </a:bodyPr>
          <a:lstStyle/>
          <a:p>
            <a:r>
              <a:rPr lang="en-US" sz="3600" b="1" dirty="0"/>
              <a:t>MS Access – </a:t>
            </a:r>
            <a:r>
              <a:rPr lang="en-US" sz="3600" b="1" dirty="0" smtClean="0"/>
              <a:t>Resources/References </a:t>
            </a:r>
            <a:endParaRPr lang="en-US" sz="3600" b="1" dirty="0"/>
          </a:p>
        </p:txBody>
      </p:sp>
      <p:sp>
        <p:nvSpPr>
          <p:cNvPr id="46084" name="Text Box 4"/>
          <p:cNvSpPr txBox="1">
            <a:spLocks noChangeArrowheads="1"/>
          </p:cNvSpPr>
          <p:nvPr/>
        </p:nvSpPr>
        <p:spPr bwMode="auto">
          <a:xfrm>
            <a:off x="755576" y="1268760"/>
            <a:ext cx="7483475" cy="5355312"/>
          </a:xfrm>
          <a:prstGeom prst="rect">
            <a:avLst/>
          </a:prstGeom>
          <a:noFill/>
          <a:ln w="12700" cap="sq">
            <a:noFill/>
            <a:miter lim="800000"/>
            <a:headEnd type="none" w="sm" len="sm"/>
            <a:tailEnd type="none" w="sm" len="sm"/>
          </a:ln>
          <a:effectLst/>
        </p:spPr>
        <p:txBody>
          <a:bodyPr>
            <a:spAutoFit/>
          </a:bodyPr>
          <a:lstStyle/>
          <a:p>
            <a:r>
              <a:rPr lang="en-US" dirty="0"/>
              <a:t>I </a:t>
            </a:r>
            <a:r>
              <a:rPr lang="en-US" dirty="0" smtClean="0"/>
              <a:t>am not expert of MS Access and cannot </a:t>
            </a:r>
            <a:r>
              <a:rPr lang="en-US" dirty="0"/>
              <a:t>recommend the </a:t>
            </a:r>
            <a:r>
              <a:rPr lang="en-US" dirty="0" smtClean="0"/>
              <a:t>Best </a:t>
            </a:r>
            <a:r>
              <a:rPr lang="en-US" dirty="0"/>
              <a:t>MS-Access </a:t>
            </a:r>
            <a:r>
              <a:rPr lang="en-US" dirty="0" smtClean="0"/>
              <a:t>book for beginners.  </a:t>
            </a:r>
            <a:r>
              <a:rPr lang="en-US" dirty="0"/>
              <a:t>However, I can recommend the following </a:t>
            </a:r>
            <a:r>
              <a:rPr lang="en-US" dirty="0" smtClean="0"/>
              <a:t>book </a:t>
            </a:r>
            <a:r>
              <a:rPr lang="en-US" dirty="0"/>
              <a:t>that I </a:t>
            </a:r>
            <a:r>
              <a:rPr lang="en-US" dirty="0" smtClean="0"/>
              <a:t>thought to be good learning resource.</a:t>
            </a:r>
            <a:endParaRPr lang="en-US" dirty="0"/>
          </a:p>
          <a:p>
            <a:endParaRPr lang="en-US" dirty="0"/>
          </a:p>
          <a:p>
            <a:r>
              <a:rPr lang="en-CA" b="1" dirty="0"/>
              <a:t>Custom Program for CIS</a:t>
            </a:r>
            <a:endParaRPr lang="en-CA" dirty="0" smtClean="0"/>
          </a:p>
          <a:p>
            <a:r>
              <a:rPr lang="en-CA" dirty="0"/>
              <a:t>(2013-Pearson Learning Solutions)</a:t>
            </a:r>
            <a:endParaRPr lang="en-CA" dirty="0" smtClean="0"/>
          </a:p>
          <a:p>
            <a:endParaRPr lang="en-US" dirty="0"/>
          </a:p>
          <a:p>
            <a:r>
              <a:rPr lang="en-US" dirty="0"/>
              <a:t>There is also an excellent tutorial on the web</a:t>
            </a:r>
            <a:r>
              <a:rPr lang="en-US" dirty="0" smtClean="0"/>
              <a:t>:</a:t>
            </a:r>
          </a:p>
          <a:p>
            <a:endParaRPr lang="en-US" dirty="0" smtClean="0"/>
          </a:p>
          <a:p>
            <a:r>
              <a:rPr lang="en-CA" dirty="0" smtClean="0"/>
              <a:t>Video Tutorial Link: (Richard </a:t>
            </a:r>
            <a:r>
              <a:rPr lang="en-CA" dirty="0" err="1" smtClean="0"/>
              <a:t>Rost</a:t>
            </a:r>
            <a:r>
              <a:rPr lang="en-CA" dirty="0" smtClean="0"/>
              <a:t>)   </a:t>
            </a:r>
            <a:r>
              <a:rPr lang="en-CA" u="sng" dirty="0" smtClean="0">
                <a:hlinkClick r:id="rId2"/>
              </a:rPr>
              <a:t>http://</a:t>
            </a:r>
            <a:r>
              <a:rPr lang="en-CA" u="sng" dirty="0" smtClean="0">
                <a:hlinkClick r:id="rId2"/>
              </a:rPr>
              <a:t>www.599cd.com/theater/theater-frame.asp?PLAY=AC13B1</a:t>
            </a:r>
            <a:endParaRPr lang="en-CA" u="sng" dirty="0" smtClean="0"/>
          </a:p>
          <a:p>
            <a:endParaRPr lang="en-CA" dirty="0" smtClean="0"/>
          </a:p>
          <a:p>
            <a:r>
              <a:rPr lang="en-CA" dirty="0" smtClean="0"/>
              <a:t>Tutorial </a:t>
            </a:r>
            <a:r>
              <a:rPr lang="en-CA" dirty="0"/>
              <a:t>Link: </a:t>
            </a:r>
            <a:r>
              <a:rPr lang="en-CA" u="sng" dirty="0">
                <a:hlinkClick r:id="rId3"/>
              </a:rPr>
              <a:t>https://www.youtube.com/watch?v=Vf5y4MiFbvw</a:t>
            </a:r>
            <a:endParaRPr lang="en-CA" dirty="0" smtClean="0"/>
          </a:p>
          <a:p>
            <a:r>
              <a:rPr lang="en-CA" dirty="0" smtClean="0"/>
              <a:t/>
            </a:r>
            <a:br>
              <a:rPr lang="en-CA" dirty="0" smtClean="0"/>
            </a:br>
            <a:endParaRPr lang="en-CA" dirty="0" smtClean="0"/>
          </a:p>
          <a:p>
            <a:r>
              <a:rPr lang="en-CA" dirty="0" smtClean="0"/>
              <a:t/>
            </a:r>
            <a:br>
              <a:rPr lang="en-CA" dirty="0" smtClean="0"/>
            </a:br>
            <a:endParaRPr lang="en-US" dirty="0"/>
          </a:p>
          <a:p>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0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608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608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608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608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4608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46084">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4608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7544" y="620688"/>
            <a:ext cx="8229600" cy="1143000"/>
          </a:xfrm>
        </p:spPr>
        <p:txBody>
          <a:bodyPr>
            <a:normAutofit/>
          </a:bodyPr>
          <a:lstStyle/>
          <a:p>
            <a:pPr algn="l"/>
            <a:r>
              <a:rPr lang="en-US" sz="2800" b="1" dirty="0"/>
              <a:t>Why choose </a:t>
            </a:r>
            <a:r>
              <a:rPr lang="en-US" sz="2800" b="1" dirty="0" smtClean="0"/>
              <a:t>MS-Access /Uses</a:t>
            </a:r>
            <a:endParaRPr lang="en-US" sz="2800" b="1" dirty="0"/>
          </a:p>
        </p:txBody>
      </p:sp>
      <p:sp>
        <p:nvSpPr>
          <p:cNvPr id="9219" name="Text Box 3"/>
          <p:cNvSpPr txBox="1">
            <a:spLocks noChangeArrowheads="1"/>
          </p:cNvSpPr>
          <p:nvPr/>
        </p:nvSpPr>
        <p:spPr bwMode="auto">
          <a:xfrm>
            <a:off x="611560" y="1484784"/>
            <a:ext cx="7912224" cy="5262979"/>
          </a:xfrm>
          <a:prstGeom prst="rect">
            <a:avLst/>
          </a:prstGeom>
          <a:noFill/>
          <a:ln w="12700" cap="sq">
            <a:noFill/>
            <a:miter lim="800000"/>
            <a:headEnd type="none" w="sm" len="sm"/>
            <a:tailEnd type="none" w="sm" len="sm"/>
          </a:ln>
          <a:effectLst/>
        </p:spPr>
        <p:txBody>
          <a:bodyPr wrap="square">
            <a:spAutoFit/>
          </a:bodyPr>
          <a:lstStyle/>
          <a:p>
            <a:endParaRPr lang="en-US" sz="2400" dirty="0"/>
          </a:p>
          <a:p>
            <a:pPr>
              <a:buFont typeface="Wingdings" pitchFamily="2" charset="2"/>
              <a:buChar char="§"/>
            </a:pPr>
            <a:r>
              <a:rPr lang="en-US" sz="2400" dirty="0"/>
              <a:t>MS Access is best used for long-term data storage and/or </a:t>
            </a:r>
            <a:endParaRPr lang="en-US" sz="2400" dirty="0" smtClean="0"/>
          </a:p>
          <a:p>
            <a:r>
              <a:rPr lang="en-US" sz="2400" dirty="0"/>
              <a:t> </a:t>
            </a:r>
            <a:r>
              <a:rPr lang="en-US" sz="2400" dirty="0" smtClean="0"/>
              <a:t>  data </a:t>
            </a:r>
            <a:r>
              <a:rPr lang="en-US" sz="2400" dirty="0"/>
              <a:t>sharing.</a:t>
            </a:r>
          </a:p>
          <a:p>
            <a:pPr>
              <a:buFont typeface="Wingdings" pitchFamily="2" charset="2"/>
              <a:buChar char="§"/>
            </a:pPr>
            <a:endParaRPr lang="en-US" sz="2400" dirty="0"/>
          </a:p>
          <a:p>
            <a:pPr>
              <a:buFont typeface="Wingdings" pitchFamily="2" charset="2"/>
              <a:buChar char="§"/>
            </a:pPr>
            <a:r>
              <a:rPr lang="en-US" sz="2400" dirty="0"/>
              <a:t>MS Excel is best used for minor data collection, manipulation, </a:t>
            </a:r>
            <a:endParaRPr lang="en-US" sz="2400" dirty="0" smtClean="0"/>
          </a:p>
          <a:p>
            <a:r>
              <a:rPr lang="en-US" sz="2400" dirty="0"/>
              <a:t> </a:t>
            </a:r>
            <a:r>
              <a:rPr lang="en-US" sz="2400" dirty="0" smtClean="0"/>
              <a:t> and </a:t>
            </a:r>
            <a:r>
              <a:rPr lang="en-US" sz="2400" dirty="0"/>
              <a:t>especially visualization.</a:t>
            </a:r>
          </a:p>
          <a:p>
            <a:pPr>
              <a:buFont typeface="Wingdings" pitchFamily="2" charset="2"/>
              <a:buChar char="§"/>
            </a:pPr>
            <a:endParaRPr lang="en-US" sz="2400" dirty="0"/>
          </a:p>
          <a:p>
            <a:pPr>
              <a:buFont typeface="Wingdings" pitchFamily="2" charset="2"/>
              <a:buChar char="§"/>
            </a:pPr>
            <a:r>
              <a:rPr lang="en-US" sz="2400" dirty="0"/>
              <a:t>SPSS is best used for minor data collection and especially </a:t>
            </a:r>
            <a:endParaRPr lang="en-US" sz="2400" dirty="0" smtClean="0"/>
          </a:p>
          <a:p>
            <a:r>
              <a:rPr lang="en-US" sz="2400" dirty="0"/>
              <a:t> </a:t>
            </a:r>
            <a:r>
              <a:rPr lang="en-US" sz="2400" dirty="0" smtClean="0"/>
              <a:t> data </a:t>
            </a:r>
            <a:r>
              <a:rPr lang="en-US" sz="2400" dirty="0"/>
              <a:t>analysis.</a:t>
            </a:r>
          </a:p>
          <a:p>
            <a:pPr>
              <a:buFont typeface="Wingdings" pitchFamily="2" charset="2"/>
              <a:buChar char="§"/>
            </a:pPr>
            <a:endParaRPr lang="en-US" sz="2400" dirty="0"/>
          </a:p>
          <a:p>
            <a:pPr>
              <a:buFont typeface="Wingdings" pitchFamily="2" charset="2"/>
              <a:buChar char="§"/>
            </a:pPr>
            <a:r>
              <a:rPr lang="en-US" sz="2400" dirty="0"/>
              <a:t>It is easy to export data from MS Access to Excel </a:t>
            </a:r>
            <a:r>
              <a:rPr lang="en-US" sz="2400" dirty="0">
                <a:sym typeface="Wingdings" pitchFamily="2" charset="2"/>
              </a:rPr>
              <a:t> </a:t>
            </a:r>
            <a:r>
              <a:rPr lang="en-US" sz="2400" dirty="0" smtClean="0">
                <a:sym typeface="Wingdings" pitchFamily="2" charset="2"/>
              </a:rPr>
              <a:t>SPSS</a:t>
            </a:r>
          </a:p>
          <a:p>
            <a:pPr>
              <a:buFont typeface="Wingdings" pitchFamily="2" charset="2"/>
              <a:buChar char="§"/>
            </a:pPr>
            <a:endParaRPr lang="en-US" sz="2400" dirty="0" smtClean="0">
              <a:sym typeface="Wingdings" pitchFamily="2" charset="2"/>
            </a:endParaRPr>
          </a:p>
          <a:p>
            <a:pPr>
              <a:buFont typeface="Wingdings" pitchFamily="2" charset="2"/>
              <a:buChar char="§"/>
            </a:pPr>
            <a:r>
              <a:rPr lang="en-US" sz="2400" dirty="0" smtClean="0"/>
              <a:t>Cheap, readily available (packaged with MS-Office Premium).</a:t>
            </a:r>
          </a:p>
          <a:p>
            <a:endParaRPr lang="en-US" sz="2400" dirty="0"/>
          </a:p>
        </p:txBody>
      </p:sp>
      <p:sp>
        <p:nvSpPr>
          <p:cNvPr id="5"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Introduction</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21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21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9219">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921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7544" y="620688"/>
            <a:ext cx="8229600" cy="1143000"/>
          </a:xfrm>
        </p:spPr>
        <p:txBody>
          <a:bodyPr>
            <a:normAutofit/>
          </a:bodyPr>
          <a:lstStyle/>
          <a:p>
            <a:pPr algn="l"/>
            <a:r>
              <a:rPr lang="en-US" sz="2800" b="1" dirty="0"/>
              <a:t>Why choose </a:t>
            </a:r>
            <a:r>
              <a:rPr lang="en-US" sz="2800" b="1" dirty="0" smtClean="0"/>
              <a:t>MS-Access /Uses</a:t>
            </a:r>
            <a:endParaRPr lang="en-US" sz="2800" b="1" dirty="0"/>
          </a:p>
        </p:txBody>
      </p:sp>
      <p:sp>
        <p:nvSpPr>
          <p:cNvPr id="9219" name="Text Box 3"/>
          <p:cNvSpPr txBox="1">
            <a:spLocks noChangeArrowheads="1"/>
          </p:cNvSpPr>
          <p:nvPr/>
        </p:nvSpPr>
        <p:spPr bwMode="auto">
          <a:xfrm>
            <a:off x="611560" y="1844824"/>
            <a:ext cx="7912224" cy="3785652"/>
          </a:xfrm>
          <a:prstGeom prst="rect">
            <a:avLst/>
          </a:prstGeom>
          <a:noFill/>
          <a:ln w="12700" cap="sq">
            <a:noFill/>
            <a:miter lim="800000"/>
            <a:headEnd type="none" w="sm" len="sm"/>
            <a:tailEnd type="none" w="sm" len="sm"/>
          </a:ln>
          <a:effectLst/>
        </p:spPr>
        <p:txBody>
          <a:bodyPr wrap="square">
            <a:spAutoFit/>
          </a:bodyPr>
          <a:lstStyle/>
          <a:p>
            <a:pPr>
              <a:buFont typeface="Wingdings" pitchFamily="2" charset="2"/>
              <a:buChar char="§"/>
            </a:pPr>
            <a:r>
              <a:rPr lang="en-US" sz="2400" dirty="0" smtClean="0"/>
              <a:t>Saved queries (stored procedures) - organizing and/or </a:t>
            </a:r>
          </a:p>
          <a:p>
            <a:r>
              <a:rPr lang="en-US" sz="2400" dirty="0"/>
              <a:t> </a:t>
            </a:r>
            <a:r>
              <a:rPr lang="en-US" sz="2400" dirty="0" smtClean="0"/>
              <a:t>  manipulating data</a:t>
            </a:r>
          </a:p>
          <a:p>
            <a:pPr>
              <a:buFont typeface="Wingdings" pitchFamily="2" charset="2"/>
              <a:buChar char="§"/>
            </a:pPr>
            <a:endParaRPr lang="en-US" sz="2400" dirty="0" smtClean="0"/>
          </a:p>
          <a:p>
            <a:pPr>
              <a:buFont typeface="Wingdings" pitchFamily="2" charset="2"/>
              <a:buChar char="§"/>
            </a:pPr>
            <a:r>
              <a:rPr lang="en-US" sz="2400" dirty="0" smtClean="0"/>
              <a:t>Forms – interaction with data, event programming</a:t>
            </a:r>
          </a:p>
          <a:p>
            <a:pPr>
              <a:buFont typeface="Wingdings" pitchFamily="2" charset="2"/>
              <a:buChar char="§"/>
            </a:pPr>
            <a:endParaRPr lang="en-US" sz="2400" dirty="0" smtClean="0"/>
          </a:p>
          <a:p>
            <a:pPr>
              <a:buFont typeface="Wingdings" pitchFamily="2" charset="2"/>
              <a:buChar char="§"/>
            </a:pPr>
            <a:r>
              <a:rPr lang="en-US" sz="2400" dirty="0" smtClean="0"/>
              <a:t>Reports – customized results for printing (~ static forms)</a:t>
            </a:r>
          </a:p>
          <a:p>
            <a:pPr>
              <a:buFont typeface="Wingdings" pitchFamily="2" charset="2"/>
              <a:buChar char="§"/>
            </a:pPr>
            <a:endParaRPr lang="en-US" sz="2400" dirty="0" smtClean="0"/>
          </a:p>
          <a:p>
            <a:pPr>
              <a:buFont typeface="Wingdings" pitchFamily="2" charset="2"/>
              <a:buChar char="§"/>
            </a:pPr>
            <a:r>
              <a:rPr lang="en-US" sz="2400" dirty="0" smtClean="0"/>
              <a:t>Macros and VB programs for extending functionality</a:t>
            </a:r>
          </a:p>
          <a:p>
            <a:pPr>
              <a:buFont typeface="Wingdings" pitchFamily="2" charset="2"/>
              <a:buChar char="§"/>
            </a:pPr>
            <a:endParaRPr lang="en-US" sz="2400" dirty="0" smtClean="0"/>
          </a:p>
          <a:p>
            <a:endParaRPr lang="en-US" sz="2400" dirty="0"/>
          </a:p>
        </p:txBody>
      </p:sp>
      <p:sp>
        <p:nvSpPr>
          <p:cNvPr id="5"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Introduction</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Introduction</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4" name="Rectangle 2"/>
          <p:cNvSpPr>
            <a:spLocks noGrp="1" noChangeArrowheads="1"/>
          </p:cNvSpPr>
          <p:nvPr>
            <p:ph type="title"/>
          </p:nvPr>
        </p:nvSpPr>
        <p:spPr>
          <a:xfrm>
            <a:off x="539552" y="692696"/>
            <a:ext cx="8229600" cy="1143000"/>
          </a:xfrm>
        </p:spPr>
        <p:txBody>
          <a:bodyPr>
            <a:noAutofit/>
          </a:bodyPr>
          <a:lstStyle/>
          <a:p>
            <a:pPr algn="l"/>
            <a:r>
              <a:rPr lang="en-US" sz="2800" b="1" dirty="0" smtClean="0"/>
              <a:t>MS-Access Prerequisite</a:t>
            </a:r>
            <a:endParaRPr lang="en-US" sz="2800" b="1" dirty="0"/>
          </a:p>
        </p:txBody>
      </p:sp>
      <p:sp>
        <p:nvSpPr>
          <p:cNvPr id="5" name="Text Box 3"/>
          <p:cNvSpPr txBox="1">
            <a:spLocks noChangeArrowheads="1"/>
          </p:cNvSpPr>
          <p:nvPr/>
        </p:nvSpPr>
        <p:spPr bwMode="auto">
          <a:xfrm>
            <a:off x="971600" y="1988840"/>
            <a:ext cx="7696200" cy="3046988"/>
          </a:xfrm>
          <a:prstGeom prst="rect">
            <a:avLst/>
          </a:prstGeom>
          <a:noFill/>
          <a:ln w="12700" cap="sq">
            <a:noFill/>
            <a:miter lim="800000"/>
            <a:headEnd type="none" w="sm" len="sm"/>
            <a:tailEnd type="none" w="sm" len="sm"/>
          </a:ln>
          <a:effectLst/>
        </p:spPr>
        <p:txBody>
          <a:bodyPr>
            <a:spAutoFit/>
          </a:bodyPr>
          <a:lstStyle/>
          <a:p>
            <a:pPr>
              <a:buFont typeface="Wingdings" pitchFamily="2" charset="2"/>
              <a:buChar char="ü"/>
            </a:pPr>
            <a:r>
              <a:rPr lang="en-US" sz="2400" dirty="0" smtClean="0"/>
              <a:t>Windows Basic</a:t>
            </a:r>
          </a:p>
          <a:p>
            <a:pPr>
              <a:buFont typeface="Wingdings" pitchFamily="2" charset="2"/>
              <a:buChar char="ü"/>
            </a:pPr>
            <a:endParaRPr lang="en-US" sz="2400" dirty="0" smtClean="0"/>
          </a:p>
          <a:p>
            <a:pPr>
              <a:buFont typeface="Wingdings" pitchFamily="2" charset="2"/>
              <a:buChar char="ü"/>
            </a:pPr>
            <a:r>
              <a:rPr lang="en-US" sz="2400" dirty="0" smtClean="0"/>
              <a:t>Helpful learning Word and Excel first, that will familiarize </a:t>
            </a:r>
          </a:p>
          <a:p>
            <a:r>
              <a:rPr lang="en-US" sz="2400" dirty="0"/>
              <a:t> </a:t>
            </a:r>
            <a:r>
              <a:rPr lang="en-US" sz="2400" dirty="0" smtClean="0"/>
              <a:t>   with editing and formatting text,  clipboard, rows and </a:t>
            </a:r>
          </a:p>
          <a:p>
            <a:r>
              <a:rPr lang="en-US" sz="2400" dirty="0"/>
              <a:t> </a:t>
            </a:r>
            <a:r>
              <a:rPr lang="en-US" sz="2400" dirty="0" smtClean="0"/>
              <a:t>   columns</a:t>
            </a:r>
          </a:p>
          <a:p>
            <a:endParaRPr lang="en-US" sz="2400" dirty="0" smtClean="0"/>
          </a:p>
          <a:p>
            <a:pPr>
              <a:buFont typeface="Wingdings" pitchFamily="2" charset="2"/>
              <a:buChar char="ü"/>
            </a:pPr>
            <a:r>
              <a:rPr lang="en-US" sz="2400" dirty="0" smtClean="0"/>
              <a:t>If you are beginner MS office software's, learn in order of </a:t>
            </a:r>
          </a:p>
          <a:p>
            <a:r>
              <a:rPr lang="en-US" sz="2400" dirty="0"/>
              <a:t> </a:t>
            </a:r>
            <a:r>
              <a:rPr lang="en-US" sz="2400" dirty="0" smtClean="0"/>
              <a:t>   Word-Excel and than Access.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Introduction</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4" name="Rectangle 2"/>
          <p:cNvSpPr>
            <a:spLocks noGrp="1" noChangeArrowheads="1"/>
          </p:cNvSpPr>
          <p:nvPr>
            <p:ph type="title"/>
          </p:nvPr>
        </p:nvSpPr>
        <p:spPr>
          <a:xfrm>
            <a:off x="539552" y="692696"/>
            <a:ext cx="8229600" cy="1143000"/>
          </a:xfrm>
        </p:spPr>
        <p:txBody>
          <a:bodyPr>
            <a:noAutofit/>
          </a:bodyPr>
          <a:lstStyle/>
          <a:p>
            <a:pPr algn="l"/>
            <a:r>
              <a:rPr lang="en-US" sz="2800" b="1" dirty="0" smtClean="0"/>
              <a:t>MS-Access Learning stages/Groups</a:t>
            </a:r>
            <a:endParaRPr lang="en-US" sz="2800" b="1" dirty="0"/>
          </a:p>
        </p:txBody>
      </p:sp>
      <p:sp>
        <p:nvSpPr>
          <p:cNvPr id="5" name="Text Box 3"/>
          <p:cNvSpPr txBox="1">
            <a:spLocks noChangeArrowheads="1"/>
          </p:cNvSpPr>
          <p:nvPr/>
        </p:nvSpPr>
        <p:spPr bwMode="auto">
          <a:xfrm>
            <a:off x="755576" y="1988840"/>
            <a:ext cx="7912224" cy="4524315"/>
          </a:xfrm>
          <a:prstGeom prst="rect">
            <a:avLst/>
          </a:prstGeom>
          <a:noFill/>
          <a:ln w="12700" cap="sq">
            <a:noFill/>
            <a:miter lim="800000"/>
            <a:headEnd type="none" w="sm" len="sm"/>
            <a:tailEnd type="none" w="sm" len="sm"/>
          </a:ln>
          <a:effectLst/>
        </p:spPr>
        <p:txBody>
          <a:bodyPr wrap="square">
            <a:spAutoFit/>
          </a:bodyPr>
          <a:lstStyle/>
          <a:p>
            <a:pPr>
              <a:buFont typeface="Wingdings" pitchFamily="2" charset="2"/>
              <a:buChar char="ü"/>
            </a:pPr>
            <a:r>
              <a:rPr lang="en-US" sz="2400" b="1" dirty="0" smtClean="0"/>
              <a:t>Beginner</a:t>
            </a:r>
          </a:p>
          <a:p>
            <a:pPr lvl="1">
              <a:buFont typeface="Arial" pitchFamily="34" charset="0"/>
              <a:buChar char="•"/>
            </a:pPr>
            <a:r>
              <a:rPr lang="en-US" sz="2400" dirty="0" smtClean="0"/>
              <a:t>Little or no experience, provides overview and basic </a:t>
            </a:r>
          </a:p>
          <a:p>
            <a:pPr>
              <a:buFont typeface="Wingdings" pitchFamily="2" charset="2"/>
              <a:buChar char="ü"/>
            </a:pPr>
            <a:endParaRPr lang="en-US" sz="2400" dirty="0"/>
          </a:p>
          <a:p>
            <a:pPr>
              <a:buFont typeface="Wingdings" pitchFamily="2" charset="2"/>
              <a:buChar char="ü"/>
            </a:pPr>
            <a:r>
              <a:rPr lang="en-US" sz="2400" b="1" dirty="0" smtClean="0"/>
              <a:t>Expert</a:t>
            </a:r>
          </a:p>
          <a:p>
            <a:pPr lvl="1">
              <a:buFont typeface="Arial" pitchFamily="34" charset="0"/>
              <a:buChar char="•"/>
            </a:pPr>
            <a:r>
              <a:rPr lang="en-US" sz="2400" dirty="0" smtClean="0"/>
              <a:t>For more experience, more function &amp; features, tricks </a:t>
            </a:r>
          </a:p>
          <a:p>
            <a:pPr lvl="1"/>
            <a:r>
              <a:rPr lang="en-US" sz="2400" dirty="0"/>
              <a:t> </a:t>
            </a:r>
            <a:r>
              <a:rPr lang="en-US" sz="2400" dirty="0" smtClean="0"/>
              <a:t>  and tips</a:t>
            </a:r>
          </a:p>
          <a:p>
            <a:pPr>
              <a:buFont typeface="Wingdings" pitchFamily="2" charset="2"/>
              <a:buChar char="ü"/>
            </a:pPr>
            <a:endParaRPr lang="en-US" sz="2400" dirty="0" smtClean="0"/>
          </a:p>
          <a:p>
            <a:pPr>
              <a:buFont typeface="Wingdings" pitchFamily="2" charset="2"/>
              <a:buChar char="ü"/>
            </a:pPr>
            <a:r>
              <a:rPr lang="en-US" sz="2400" b="1" dirty="0" smtClean="0"/>
              <a:t>Advance</a:t>
            </a:r>
          </a:p>
          <a:p>
            <a:pPr lvl="1">
              <a:buFont typeface="Arial" pitchFamily="34" charset="0"/>
              <a:buChar char="•"/>
            </a:pPr>
            <a:r>
              <a:rPr lang="en-US" sz="2400" dirty="0" smtClean="0"/>
              <a:t>Work with Macros, automations and advance functions</a:t>
            </a:r>
          </a:p>
          <a:p>
            <a:endParaRPr lang="en-US" sz="2400" dirty="0" smtClean="0"/>
          </a:p>
          <a:p>
            <a:pPr>
              <a:buFont typeface="Wingdings" pitchFamily="2" charset="2"/>
              <a:buChar char="ü"/>
            </a:pPr>
            <a:r>
              <a:rPr lang="en-US" sz="2400" b="1" dirty="0" smtClean="0"/>
              <a:t>Developer</a:t>
            </a:r>
          </a:p>
          <a:p>
            <a:pPr lvl="1">
              <a:buFont typeface="Arial" pitchFamily="34" charset="0"/>
              <a:buChar char="•"/>
            </a:pPr>
            <a:r>
              <a:rPr lang="en-US" sz="2400" dirty="0" smtClean="0"/>
              <a:t>To develop programs, unlock potential of MS Access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Terminologies</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4" name="Text Box 3"/>
          <p:cNvSpPr txBox="1">
            <a:spLocks noChangeArrowheads="1"/>
          </p:cNvSpPr>
          <p:nvPr/>
        </p:nvSpPr>
        <p:spPr bwMode="auto">
          <a:xfrm>
            <a:off x="827584" y="1124744"/>
            <a:ext cx="7912224" cy="5632311"/>
          </a:xfrm>
          <a:prstGeom prst="rect">
            <a:avLst/>
          </a:prstGeom>
          <a:noFill/>
          <a:ln w="12700" cap="sq">
            <a:noFill/>
            <a:miter lim="800000"/>
            <a:headEnd type="none" w="sm" len="sm"/>
            <a:tailEnd type="none" w="sm" len="sm"/>
          </a:ln>
          <a:effectLst/>
        </p:spPr>
        <p:txBody>
          <a:bodyPr wrap="square">
            <a:spAutoFit/>
          </a:bodyPr>
          <a:lstStyle/>
          <a:p>
            <a:r>
              <a:rPr lang="en-US" sz="2400" b="1" dirty="0" smtClean="0"/>
              <a:t>Computer </a:t>
            </a:r>
            <a:r>
              <a:rPr lang="en-US" sz="2400" b="1" dirty="0" smtClean="0"/>
              <a:t>Database: </a:t>
            </a:r>
            <a:r>
              <a:rPr lang="en-US" sz="2400" dirty="0" smtClean="0"/>
              <a:t>a</a:t>
            </a:r>
            <a:r>
              <a:rPr lang="en-US" sz="2400" dirty="0" smtClean="0"/>
              <a:t> </a:t>
            </a:r>
            <a:r>
              <a:rPr lang="en-US" sz="2400" dirty="0" smtClean="0"/>
              <a:t>program that store, organize and manipulate </a:t>
            </a:r>
            <a:r>
              <a:rPr lang="en-US" sz="2400" dirty="0" smtClean="0"/>
              <a:t>data</a:t>
            </a:r>
          </a:p>
          <a:p>
            <a:endParaRPr lang="en-US" sz="2400" dirty="0" smtClean="0"/>
          </a:p>
          <a:p>
            <a:r>
              <a:rPr lang="en-CA" sz="2400" b="1" dirty="0" smtClean="0"/>
              <a:t>Action Query</a:t>
            </a:r>
            <a:r>
              <a:rPr lang="en-CA" sz="2400" dirty="0" smtClean="0"/>
              <a:t>: </a:t>
            </a:r>
            <a:r>
              <a:rPr lang="en-CA" sz="2400" dirty="0" smtClean="0"/>
              <a:t>a </a:t>
            </a:r>
            <a:r>
              <a:rPr lang="en-CA" sz="2400" dirty="0" smtClean="0"/>
              <a:t>type of query that updates or makes changes to multiple records in one operation</a:t>
            </a:r>
            <a:r>
              <a:rPr lang="en-CA" sz="2400" dirty="0" smtClean="0"/>
              <a:t>.</a:t>
            </a:r>
          </a:p>
          <a:p>
            <a:endParaRPr lang="en-US" sz="2400" dirty="0"/>
          </a:p>
          <a:p>
            <a:r>
              <a:rPr lang="en-US" sz="2400" b="1" dirty="0" smtClean="0"/>
              <a:t>Relationship: </a:t>
            </a:r>
            <a:r>
              <a:rPr lang="en-US" sz="2400" dirty="0" smtClean="0"/>
              <a:t>c</a:t>
            </a:r>
            <a:r>
              <a:rPr lang="en-US" sz="2400" dirty="0" smtClean="0"/>
              <a:t>reating a information association e.g.. Customer with product or order.</a:t>
            </a:r>
          </a:p>
          <a:p>
            <a:endParaRPr lang="en-US" sz="2400" dirty="0" smtClean="0"/>
          </a:p>
          <a:p>
            <a:r>
              <a:rPr lang="en-CA" sz="2400" b="1" dirty="0" smtClean="0"/>
              <a:t>Design view</a:t>
            </a:r>
            <a:r>
              <a:rPr lang="en-CA" sz="2400" dirty="0" smtClean="0"/>
              <a:t>: the view in which the structure of a table or query can be viewed and manipulated</a:t>
            </a:r>
            <a:r>
              <a:rPr lang="en-CA" sz="2400" dirty="0" smtClean="0"/>
              <a:t>.</a:t>
            </a:r>
          </a:p>
          <a:p>
            <a:endParaRPr lang="en-CA" sz="2400" dirty="0" smtClean="0"/>
          </a:p>
          <a:p>
            <a:r>
              <a:rPr lang="en-CA" sz="2400" b="1" dirty="0" smtClean="0"/>
              <a:t>Field</a:t>
            </a:r>
            <a:r>
              <a:rPr lang="en-CA" sz="2400" dirty="0" smtClean="0"/>
              <a:t>: an individual item of the information that is the same type across all records. Represented in Access as a column in a database table. See also record</a:t>
            </a:r>
            <a:r>
              <a:rPr lang="en-CA"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11560" y="0"/>
            <a:ext cx="8229600" cy="76470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C00000"/>
                </a:solidFill>
                <a:effectLst/>
                <a:uLnTx/>
                <a:uFillTx/>
                <a:latin typeface="+mj-lt"/>
                <a:ea typeface="+mj-ea"/>
                <a:cs typeface="+mj-cs"/>
              </a:rPr>
              <a:t>Terminologies</a:t>
            </a:r>
            <a:endParaRPr kumimoji="0" lang="en-CA" sz="32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4" name="Text Box 3"/>
          <p:cNvSpPr txBox="1">
            <a:spLocks noChangeArrowheads="1"/>
          </p:cNvSpPr>
          <p:nvPr/>
        </p:nvSpPr>
        <p:spPr bwMode="auto">
          <a:xfrm>
            <a:off x="827584" y="692696"/>
            <a:ext cx="7912224" cy="5632311"/>
          </a:xfrm>
          <a:prstGeom prst="rect">
            <a:avLst/>
          </a:prstGeom>
          <a:noFill/>
          <a:ln w="12700" cap="sq">
            <a:noFill/>
            <a:miter lim="800000"/>
            <a:headEnd type="none" w="sm" len="sm"/>
            <a:tailEnd type="none" w="sm" len="sm"/>
          </a:ln>
          <a:effectLst/>
        </p:spPr>
        <p:txBody>
          <a:bodyPr wrap="square">
            <a:spAutoFit/>
          </a:bodyPr>
          <a:lstStyle/>
          <a:p>
            <a:r>
              <a:rPr lang="en-CA" sz="2400" b="1" dirty="0" smtClean="0"/>
              <a:t>Form</a:t>
            </a:r>
            <a:r>
              <a:rPr lang="en-CA" sz="2400" dirty="0" smtClean="0"/>
              <a:t>: A database object used to enter, edit, and manipulate information in a database table. A form gives you a simple view of some or all of the fields of one record at a time</a:t>
            </a:r>
            <a:r>
              <a:rPr lang="en-CA" sz="2400" dirty="0" smtClean="0"/>
              <a:t>.</a:t>
            </a:r>
          </a:p>
          <a:p>
            <a:endParaRPr lang="en-CA" sz="2400" dirty="0" smtClean="0"/>
          </a:p>
          <a:p>
            <a:r>
              <a:rPr lang="en-CA" sz="2400" b="1" dirty="0" smtClean="0"/>
              <a:t>Report</a:t>
            </a:r>
            <a:r>
              <a:rPr lang="en-CA" sz="2400" dirty="0" smtClean="0"/>
              <a:t>: a database object used to display a table or tables in a formatted, easily accessible manner, either on the screen or on </a:t>
            </a:r>
            <a:r>
              <a:rPr lang="en-CA" sz="2400" dirty="0" smtClean="0"/>
              <a:t>paper.</a:t>
            </a:r>
          </a:p>
          <a:p>
            <a:endParaRPr lang="en-CA" sz="2400" dirty="0" smtClean="0"/>
          </a:p>
          <a:p>
            <a:r>
              <a:rPr lang="en-CA" sz="2400" b="1" dirty="0" smtClean="0"/>
              <a:t>Record</a:t>
            </a:r>
            <a:r>
              <a:rPr lang="en-CA" sz="2400" dirty="0" smtClean="0"/>
              <a:t>: all the items of information that pertain to one particular entity, such as a customer, employee, or </a:t>
            </a:r>
            <a:r>
              <a:rPr lang="en-CA" sz="2400" dirty="0" smtClean="0"/>
              <a:t>project.</a:t>
            </a:r>
          </a:p>
          <a:p>
            <a:endParaRPr lang="en-CA" sz="2400" dirty="0" smtClean="0"/>
          </a:p>
          <a:p>
            <a:r>
              <a:rPr lang="en-CA" sz="2400" b="1" dirty="0" smtClean="0"/>
              <a:t>Query</a:t>
            </a:r>
            <a:r>
              <a:rPr lang="en-CA" sz="2400" dirty="0" smtClean="0"/>
              <a:t>: a database object that locates information so that the information can be viewed, changed, or analysed in various ways. The results of a query can be used as the basis for forms, reports, and data access pages</a:t>
            </a:r>
            <a:r>
              <a:rPr lang="en-CA" sz="2400" dirty="0" smtClean="0"/>
              <a:t>.</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3175</TotalTime>
  <Words>823</Words>
  <Application>Microsoft Office PowerPoint</Application>
  <PresentationFormat>On-screen Show (4:3)</PresentationFormat>
  <Paragraphs>140</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Slide 1</vt:lpstr>
      <vt:lpstr>Table of Contents</vt:lpstr>
      <vt:lpstr>What is Microsoft Access?</vt:lpstr>
      <vt:lpstr>Why choose MS-Access /Uses</vt:lpstr>
      <vt:lpstr>Why choose MS-Access /Uses</vt:lpstr>
      <vt:lpstr>MS-Access Prerequisite</vt:lpstr>
      <vt:lpstr>MS-Access Learning stages/Groups</vt:lpstr>
      <vt:lpstr>Slide 8</vt:lpstr>
      <vt:lpstr>Slide 9</vt:lpstr>
      <vt:lpstr>Planning Your Database</vt:lpstr>
      <vt:lpstr>Planning Your Database</vt:lpstr>
      <vt:lpstr>Planning Your Database</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MS Access – Resources/References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43</cp:revision>
  <dcterms:created xsi:type="dcterms:W3CDTF">2014-04-13T21:07:10Z</dcterms:created>
  <dcterms:modified xsi:type="dcterms:W3CDTF">2014-04-21T21:58:18Z</dcterms:modified>
</cp:coreProperties>
</file>